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9"/>
  </p:notesMasterIdLst>
  <p:sldIdLst>
    <p:sldId id="462" r:id="rId2"/>
    <p:sldId id="1583" r:id="rId3"/>
    <p:sldId id="1439" r:id="rId4"/>
    <p:sldId id="1440" r:id="rId5"/>
    <p:sldId id="1609" r:id="rId6"/>
    <p:sldId id="1442" r:id="rId7"/>
    <p:sldId id="1610" r:id="rId8"/>
    <p:sldId id="1611" r:id="rId9"/>
    <p:sldId id="1445" r:id="rId10"/>
    <p:sldId id="1612" r:id="rId11"/>
    <p:sldId id="1613" r:id="rId12"/>
    <p:sldId id="1614" r:id="rId13"/>
    <p:sldId id="1615" r:id="rId14"/>
    <p:sldId id="1616" r:id="rId15"/>
    <p:sldId id="1617" r:id="rId16"/>
    <p:sldId id="1618" r:id="rId17"/>
    <p:sldId id="1619" r:id="rId18"/>
    <p:sldId id="1620" r:id="rId19"/>
    <p:sldId id="1621" r:id="rId20"/>
    <p:sldId id="1471" r:id="rId21"/>
    <p:sldId id="1622" r:id="rId22"/>
    <p:sldId id="1623" r:id="rId23"/>
    <p:sldId id="1624" r:id="rId24"/>
    <p:sldId id="1464" r:id="rId25"/>
    <p:sldId id="1465" r:id="rId26"/>
    <p:sldId id="1467" r:id="rId27"/>
    <p:sldId id="1466" r:id="rId28"/>
    <p:sldId id="1468" r:id="rId29"/>
    <p:sldId id="1469" r:id="rId30"/>
    <p:sldId id="1561" r:id="rId31"/>
    <p:sldId id="1557" r:id="rId32"/>
    <p:sldId id="1576" r:id="rId33"/>
    <p:sldId id="1574" r:id="rId34"/>
    <p:sldId id="1606" r:id="rId35"/>
    <p:sldId id="259" r:id="rId36"/>
    <p:sldId id="1241" r:id="rId37"/>
    <p:sldId id="1244" r:id="rId38"/>
    <p:sldId id="1247" r:id="rId39"/>
    <p:sldId id="1248" r:id="rId40"/>
    <p:sldId id="1101" r:id="rId41"/>
    <p:sldId id="1211" r:id="rId42"/>
    <p:sldId id="1212" r:id="rId43"/>
    <p:sldId id="1628" r:id="rId44"/>
    <p:sldId id="1105" r:id="rId45"/>
    <p:sldId id="980" r:id="rId46"/>
    <p:sldId id="1260" r:id="rId47"/>
    <p:sldId id="1054" r:id="rId48"/>
    <p:sldId id="1106" r:id="rId49"/>
    <p:sldId id="1089" r:id="rId50"/>
    <p:sldId id="1090" r:id="rId51"/>
    <p:sldId id="1629" r:id="rId52"/>
    <p:sldId id="1239" r:id="rId53"/>
    <p:sldId id="1630" r:id="rId54"/>
    <p:sldId id="1397" r:id="rId55"/>
    <p:sldId id="549" r:id="rId56"/>
    <p:sldId id="1318" r:id="rId57"/>
    <p:sldId id="1405" r:id="rId58"/>
    <p:sldId id="1412" r:id="rId59"/>
    <p:sldId id="1408" r:id="rId60"/>
    <p:sldId id="1330" r:id="rId61"/>
    <p:sldId id="1424" r:id="rId62"/>
    <p:sldId id="1331" r:id="rId63"/>
    <p:sldId id="1406" r:id="rId64"/>
    <p:sldId id="1608" r:id="rId65"/>
    <p:sldId id="1356" r:id="rId66"/>
    <p:sldId id="1437" r:id="rId67"/>
    <p:sldId id="1014" r:id="rId68"/>
    <p:sldId id="1324" r:id="rId69"/>
    <p:sldId id="1451" r:id="rId70"/>
    <p:sldId id="1452" r:id="rId71"/>
    <p:sldId id="1584" r:id="rId72"/>
    <p:sldId id="1585" r:id="rId73"/>
    <p:sldId id="1586" r:id="rId74"/>
    <p:sldId id="1587" r:id="rId75"/>
    <p:sldId id="1450" r:id="rId76"/>
    <p:sldId id="1453" r:id="rId77"/>
    <p:sldId id="1454" r:id="rId78"/>
    <p:sldId id="1455" r:id="rId79"/>
    <p:sldId id="1456" r:id="rId80"/>
    <p:sldId id="1457" r:id="rId81"/>
    <p:sldId id="1458" r:id="rId82"/>
    <p:sldId id="1459" r:id="rId83"/>
    <p:sldId id="1460" r:id="rId84"/>
    <p:sldId id="1461" r:id="rId85"/>
    <p:sldId id="1462" r:id="rId86"/>
    <p:sldId id="1463" r:id="rId87"/>
    <p:sldId id="1104" r:id="rId88"/>
    <p:sldId id="815" r:id="rId89"/>
    <p:sldId id="763" r:id="rId90"/>
    <p:sldId id="1409" r:id="rId91"/>
    <p:sldId id="1548" r:id="rId92"/>
    <p:sldId id="1512" r:id="rId93"/>
    <p:sldId id="1486" r:id="rId94"/>
    <p:sldId id="844" r:id="rId95"/>
    <p:sldId id="1028" r:id="rId96"/>
    <p:sldId id="1243" r:id="rId97"/>
    <p:sldId id="1231" r:id="rId98"/>
    <p:sldId id="1232" r:id="rId99"/>
    <p:sldId id="1238" r:id="rId100"/>
    <p:sldId id="1273" r:id="rId101"/>
    <p:sldId id="1274" r:id="rId102"/>
    <p:sldId id="1255" r:id="rId103"/>
    <p:sldId id="1325" r:id="rId104"/>
    <p:sldId id="1256" r:id="rId105"/>
    <p:sldId id="1257" r:id="rId106"/>
    <p:sldId id="1266" r:id="rId107"/>
    <p:sldId id="1410" r:id="rId108"/>
    <p:sldId id="1417" r:id="rId109"/>
    <p:sldId id="1419" r:id="rId110"/>
    <p:sldId id="1267" r:id="rId111"/>
    <p:sldId id="262" r:id="rId112"/>
    <p:sldId id="269" r:id="rId113"/>
    <p:sldId id="1413" r:id="rId114"/>
    <p:sldId id="1448" r:id="rId115"/>
    <p:sldId id="366" r:id="rId116"/>
    <p:sldId id="1270" r:id="rId117"/>
    <p:sldId id="737" r:id="rId118"/>
    <p:sldId id="1414" r:id="rId119"/>
    <p:sldId id="1160" r:id="rId120"/>
    <p:sldId id="1320" r:id="rId121"/>
    <p:sldId id="1411" r:id="rId122"/>
    <p:sldId id="278" r:id="rId123"/>
    <p:sldId id="279" r:id="rId124"/>
    <p:sldId id="1425" r:id="rId125"/>
    <p:sldId id="788" r:id="rId126"/>
    <p:sldId id="1336" r:id="rId127"/>
    <p:sldId id="1446" r:id="rId128"/>
    <p:sldId id="1449" r:id="rId129"/>
    <p:sldId id="1607" r:id="rId130"/>
    <p:sldId id="1591" r:id="rId131"/>
    <p:sldId id="1503" r:id="rId132"/>
    <p:sldId id="1504" r:id="rId133"/>
    <p:sldId id="1447" r:id="rId134"/>
    <p:sldId id="471" r:id="rId135"/>
    <p:sldId id="615" r:id="rId136"/>
    <p:sldId id="730" r:id="rId137"/>
    <p:sldId id="731" r:id="rId138"/>
    <p:sldId id="752" r:id="rId139"/>
    <p:sldId id="270" r:id="rId140"/>
    <p:sldId id="516" r:id="rId141"/>
    <p:sldId id="517" r:id="rId142"/>
    <p:sldId id="1323" r:id="rId143"/>
    <p:sldId id="1441" r:id="rId144"/>
    <p:sldId id="1443" r:id="rId145"/>
    <p:sldId id="779" r:id="rId146"/>
    <p:sldId id="1265" r:id="rId147"/>
    <p:sldId id="1029" r:id="rId148"/>
    <p:sldId id="804" r:id="rId149"/>
    <p:sldId id="769" r:id="rId150"/>
    <p:sldId id="882" r:id="rId151"/>
    <p:sldId id="1110" r:id="rId152"/>
    <p:sldId id="1053" r:id="rId153"/>
    <p:sldId id="1262" r:id="rId154"/>
    <p:sldId id="1111" r:id="rId155"/>
    <p:sldId id="1078" r:id="rId156"/>
    <p:sldId id="764" r:id="rId157"/>
    <p:sldId id="1240" r:id="rId158"/>
    <p:sldId id="757" r:id="rId159"/>
    <p:sldId id="1395" r:id="rId160"/>
    <p:sldId id="1259" r:id="rId161"/>
    <p:sldId id="766" r:id="rId162"/>
    <p:sldId id="1025" r:id="rId163"/>
    <p:sldId id="1230" r:id="rId164"/>
    <p:sldId id="1505" r:id="rId165"/>
    <p:sldId id="1506" r:id="rId166"/>
    <p:sldId id="1507" r:id="rId167"/>
    <p:sldId id="1416" r:id="rId168"/>
    <p:sldId id="1508" r:id="rId169"/>
    <p:sldId id="1509" r:id="rId170"/>
    <p:sldId id="1193" r:id="rId171"/>
    <p:sldId id="1191" r:id="rId172"/>
    <p:sldId id="795" r:id="rId173"/>
    <p:sldId id="1175" r:id="rId174"/>
    <p:sldId id="1176" r:id="rId175"/>
    <p:sldId id="760" r:id="rId176"/>
    <p:sldId id="1199" r:id="rId177"/>
    <p:sldId id="1011" r:id="rId178"/>
    <p:sldId id="1037" r:id="rId179"/>
    <p:sldId id="1263" r:id="rId180"/>
    <p:sldId id="560" r:id="rId181"/>
    <p:sldId id="796" r:id="rId182"/>
    <p:sldId id="897" r:id="rId183"/>
    <p:sldId id="472" r:id="rId184"/>
    <p:sldId id="1289" r:id="rId185"/>
    <p:sldId id="1290" r:id="rId186"/>
    <p:sldId id="1291" r:id="rId187"/>
    <p:sldId id="1292" r:id="rId188"/>
    <p:sldId id="1293" r:id="rId189"/>
    <p:sldId id="1422" r:id="rId190"/>
    <p:sldId id="1423" r:id="rId191"/>
    <p:sldId id="1261" r:id="rId192"/>
    <p:sldId id="476" r:id="rId193"/>
    <p:sldId id="477" r:id="rId194"/>
    <p:sldId id="1520" r:id="rId195"/>
    <p:sldId id="1326" r:id="rId196"/>
    <p:sldId id="1328" r:id="rId197"/>
    <p:sldId id="1521" r:id="rId198"/>
    <p:sldId id="1522" r:id="rId199"/>
    <p:sldId id="1523" r:id="rId200"/>
    <p:sldId id="1444" r:id="rId201"/>
    <p:sldId id="1625" r:id="rId202"/>
    <p:sldId id="1426" r:id="rId203"/>
    <p:sldId id="1427" r:id="rId204"/>
    <p:sldId id="1626" r:id="rId205"/>
    <p:sldId id="1627" r:id="rId206"/>
    <p:sldId id="265" r:id="rId207"/>
    <p:sldId id="1390" r:id="rId208"/>
    <p:sldId id="1392" r:id="rId209"/>
    <p:sldId id="1394" r:id="rId210"/>
    <p:sldId id="1378" r:id="rId211"/>
    <p:sldId id="1322" r:id="rId212"/>
    <p:sldId id="1268" r:id="rId213"/>
    <p:sldId id="1269" r:id="rId214"/>
    <p:sldId id="1420" r:id="rId215"/>
    <p:sldId id="758" r:id="rId216"/>
    <p:sldId id="744" r:id="rId217"/>
    <p:sldId id="1316" r:id="rId218"/>
    <p:sldId id="1124" r:id="rId219"/>
    <p:sldId id="1333" r:id="rId220"/>
    <p:sldId id="1329" r:id="rId221"/>
    <p:sldId id="1172" r:id="rId222"/>
    <p:sldId id="1264" r:id="rId223"/>
    <p:sldId id="1227" r:id="rId224"/>
    <p:sldId id="1317" r:id="rId225"/>
    <p:sldId id="1304" r:id="rId226"/>
    <p:sldId id="1315" r:id="rId227"/>
    <p:sldId id="1159" r:id="rId2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iklas" initials="DM" lastIdx="1" clrIdx="0">
    <p:extLst>
      <p:ext uri="{19B8F6BF-5375-455C-9EA6-DF929625EA0E}">
        <p15:presenceInfo xmlns:p15="http://schemas.microsoft.com/office/powerpoint/2012/main" userId="5fe2265063d076e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954"/>
    <a:srgbClr val="8F2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2" autoAdjust="0"/>
    <p:restoredTop sz="94667"/>
  </p:normalViewPr>
  <p:slideViewPr>
    <p:cSldViewPr snapToGrid="0" snapToObjects="1">
      <p:cViewPr>
        <p:scale>
          <a:sx n="39" d="100"/>
          <a:sy n="39" d="100"/>
        </p:scale>
        <p:origin x="48"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notesMaster" Target="notesMasters/notesMaster1.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commentAuthors" Target="commentAuthor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191D7F-5FE6-4AC6-9557-AC1CC98E5AA0}" type="datetimeFigureOut">
              <a:rPr lang="en-US" smtClean="0"/>
              <a:t>10/23/2025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F53F05-7FCA-4EEE-9DE2-91A9767B18DC}" type="slidenum">
              <a:rPr lang="en-US" smtClean="0"/>
              <a:t>‹#›</a:t>
            </a:fld>
            <a:endParaRPr lang="en-US"/>
          </a:p>
        </p:txBody>
      </p:sp>
    </p:spTree>
    <p:extLst>
      <p:ext uri="{BB962C8B-B14F-4D97-AF65-F5344CB8AC3E}">
        <p14:creationId xmlns:p14="http://schemas.microsoft.com/office/powerpoint/2010/main" val="108111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89EE51-9FA8-451C-9474-6E310A9D4DB2}" type="slidenum">
              <a:rPr lang="en-US" smtClean="0"/>
              <a:t>134</a:t>
            </a:fld>
            <a:endParaRPr lang="en-US"/>
          </a:p>
        </p:txBody>
      </p:sp>
    </p:spTree>
    <p:extLst>
      <p:ext uri="{BB962C8B-B14F-4D97-AF65-F5344CB8AC3E}">
        <p14:creationId xmlns:p14="http://schemas.microsoft.com/office/powerpoint/2010/main" val="4234304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89EE51-9FA8-451C-9474-6E310A9D4DB2}" type="slidenum">
              <a:rPr lang="en-US" smtClean="0"/>
              <a:t>135</a:t>
            </a:fld>
            <a:endParaRPr lang="en-US"/>
          </a:p>
        </p:txBody>
      </p:sp>
    </p:spTree>
    <p:extLst>
      <p:ext uri="{BB962C8B-B14F-4D97-AF65-F5344CB8AC3E}">
        <p14:creationId xmlns:p14="http://schemas.microsoft.com/office/powerpoint/2010/main" val="3823546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3300"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4B7E758-3949-42DF-85F6-692AE211AD68}" type="datetime1">
              <a:rPr lang="en-US" altLang="en-US" sz="1000"/>
              <a:pPr eaLnBrk="1" hangingPunct="1">
                <a:spcBef>
                  <a:spcPct val="0"/>
                </a:spcBef>
              </a:pPr>
              <a:t>10/23/2025</a:t>
            </a:fld>
            <a:endParaRPr lang="en-US" altLang="en-US" sz="1000"/>
          </a:p>
        </p:txBody>
      </p:sp>
      <p:sp>
        <p:nvSpPr>
          <p:cNvPr id="183301"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r>
              <a:rPr lang="en-US" altLang="en-US" sz="900"/>
              <a:t>Copyright © 2010 WeComply, Inc.  All rights reserved.</a:t>
            </a:r>
          </a:p>
        </p:txBody>
      </p:sp>
      <p:sp>
        <p:nvSpPr>
          <p:cNvPr id="183302"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372969A-58C0-4DE3-BAC9-13D6CBAFEDAF}" type="slidenum">
              <a:rPr lang="en-US" altLang="en-US" sz="900"/>
              <a:pPr eaLnBrk="1" hangingPunct="1">
                <a:spcBef>
                  <a:spcPct val="0"/>
                </a:spcBef>
              </a:pPr>
              <a:t>140</a:t>
            </a:fld>
            <a:endParaRPr lang="en-US" altLang="en-US" sz="900"/>
          </a:p>
        </p:txBody>
      </p:sp>
      <p:sp>
        <p:nvSpPr>
          <p:cNvPr id="183303" name="Header Placeholder 6"/>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r>
              <a:rPr lang="en-US" altLang="en-US" sz="1000"/>
              <a:t>Preventing Discrimination and Harassment for Managers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4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A4B9BA1-3DA3-43D4-9225-331C03AF04FC}" type="slidenum">
              <a:rPr lang="en-US" altLang="en-US" sz="900"/>
              <a:pPr eaLnBrk="1" hangingPunct="1">
                <a:spcBef>
                  <a:spcPct val="0"/>
                </a:spcBef>
              </a:pPr>
              <a:t>141</a:t>
            </a:fld>
            <a:endParaRPr lang="en-US" altLang="en-US" sz="9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77156"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B41CC6B-4ECC-4805-8F61-1FDD29DEF011}" type="datetime1">
              <a:rPr lang="en-US" altLang="en-US" sz="1000"/>
              <a:pPr eaLnBrk="1" hangingPunct="1">
                <a:spcBef>
                  <a:spcPct val="0"/>
                </a:spcBef>
              </a:pPr>
              <a:t>10/23/2025</a:t>
            </a:fld>
            <a:endParaRPr lang="en-US" altLang="en-US" sz="1000"/>
          </a:p>
        </p:txBody>
      </p:sp>
      <p:sp>
        <p:nvSpPr>
          <p:cNvPr id="177157"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r>
              <a:rPr lang="en-US" altLang="en-US" sz="900"/>
              <a:t>Copyright © 2010 WeComply, Inc.  All rights reserved.</a:t>
            </a:r>
          </a:p>
        </p:txBody>
      </p:sp>
      <p:sp>
        <p:nvSpPr>
          <p:cNvPr id="177158"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3805396-2B20-43F2-A302-4A28C27EC7FD}" type="slidenum">
              <a:rPr lang="en-US" altLang="en-US" sz="900"/>
              <a:pPr eaLnBrk="1" hangingPunct="1">
                <a:spcBef>
                  <a:spcPct val="0"/>
                </a:spcBef>
              </a:pPr>
              <a:t>172</a:t>
            </a:fld>
            <a:endParaRPr lang="en-US" altLang="en-US" sz="900"/>
          </a:p>
        </p:txBody>
      </p:sp>
      <p:sp>
        <p:nvSpPr>
          <p:cNvPr id="177159" name="Header Placeholder 6"/>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83836" indent="-301349" eaLnBrk="0" hangingPunct="0">
              <a:spcBef>
                <a:spcPct val="30000"/>
              </a:spcBef>
              <a:defRPr sz="1200">
                <a:solidFill>
                  <a:schemeClr val="tx1"/>
                </a:solidFill>
                <a:latin typeface="Calibri" pitchFamily="34" charset="0"/>
              </a:defRPr>
            </a:lvl2pPr>
            <a:lvl3pPr marL="1207042" indent="-240420" eaLnBrk="0" hangingPunct="0">
              <a:spcBef>
                <a:spcPct val="30000"/>
              </a:spcBef>
              <a:defRPr sz="1200">
                <a:solidFill>
                  <a:schemeClr val="tx1"/>
                </a:solidFill>
                <a:latin typeface="Calibri" pitchFamily="34" charset="0"/>
              </a:defRPr>
            </a:lvl3pPr>
            <a:lvl4pPr marL="1691176" indent="-240420" eaLnBrk="0" hangingPunct="0">
              <a:spcBef>
                <a:spcPct val="30000"/>
              </a:spcBef>
              <a:defRPr sz="1200">
                <a:solidFill>
                  <a:schemeClr val="tx1"/>
                </a:solidFill>
                <a:latin typeface="Calibri" pitchFamily="34" charset="0"/>
              </a:defRPr>
            </a:lvl4pPr>
            <a:lvl5pPr marL="2173662" indent="-240420" eaLnBrk="0" hangingPunct="0">
              <a:spcBef>
                <a:spcPct val="30000"/>
              </a:spcBef>
              <a:defRPr sz="1200">
                <a:solidFill>
                  <a:schemeClr val="tx1"/>
                </a:solidFill>
                <a:latin typeface="Calibri" pitchFamily="34" charset="0"/>
              </a:defRPr>
            </a:lvl5pPr>
            <a:lvl6pPr marL="2647916" indent="-240420" eaLnBrk="0" fontAlgn="base" hangingPunct="0">
              <a:spcBef>
                <a:spcPct val="30000"/>
              </a:spcBef>
              <a:spcAft>
                <a:spcPct val="0"/>
              </a:spcAft>
              <a:defRPr sz="1200">
                <a:solidFill>
                  <a:schemeClr val="tx1"/>
                </a:solidFill>
                <a:latin typeface="Calibri" pitchFamily="34" charset="0"/>
              </a:defRPr>
            </a:lvl6pPr>
            <a:lvl7pPr marL="3122169" indent="-240420" eaLnBrk="0" fontAlgn="base" hangingPunct="0">
              <a:spcBef>
                <a:spcPct val="30000"/>
              </a:spcBef>
              <a:spcAft>
                <a:spcPct val="0"/>
              </a:spcAft>
              <a:defRPr sz="1200">
                <a:solidFill>
                  <a:schemeClr val="tx1"/>
                </a:solidFill>
                <a:latin typeface="Calibri" pitchFamily="34" charset="0"/>
              </a:defRPr>
            </a:lvl7pPr>
            <a:lvl8pPr marL="3596423" indent="-240420" eaLnBrk="0" fontAlgn="base" hangingPunct="0">
              <a:spcBef>
                <a:spcPct val="30000"/>
              </a:spcBef>
              <a:spcAft>
                <a:spcPct val="0"/>
              </a:spcAft>
              <a:defRPr sz="1200">
                <a:solidFill>
                  <a:schemeClr val="tx1"/>
                </a:solidFill>
                <a:latin typeface="Calibri" pitchFamily="34" charset="0"/>
              </a:defRPr>
            </a:lvl8pPr>
            <a:lvl9pPr marL="4070676" indent="-24042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r>
              <a:rPr lang="en-US" altLang="en-US" sz="1000"/>
              <a:t>Preventing Discrimination and Harassment for Managers</a:t>
            </a:r>
          </a:p>
        </p:txBody>
      </p:sp>
    </p:spTree>
    <p:extLst>
      <p:ext uri="{BB962C8B-B14F-4D97-AF65-F5344CB8AC3E}">
        <p14:creationId xmlns:p14="http://schemas.microsoft.com/office/powerpoint/2010/main" val="2747544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89EE51-9FA8-451C-9474-6E310A9D4DB2}" type="slidenum">
              <a:rPr lang="en-US" smtClean="0"/>
              <a:t>183</a:t>
            </a:fld>
            <a:endParaRPr lang="en-US"/>
          </a:p>
        </p:txBody>
      </p:sp>
    </p:spTree>
    <p:extLst>
      <p:ext uri="{BB962C8B-B14F-4D97-AF65-F5344CB8AC3E}">
        <p14:creationId xmlns:p14="http://schemas.microsoft.com/office/powerpoint/2010/main" val="3618074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89EE51-9FA8-451C-9474-6E310A9D4DB2}" type="slidenum">
              <a:rPr lang="en-US" smtClean="0"/>
              <a:t>192</a:t>
            </a:fld>
            <a:endParaRPr lang="en-US"/>
          </a:p>
        </p:txBody>
      </p:sp>
    </p:spTree>
    <p:extLst>
      <p:ext uri="{BB962C8B-B14F-4D97-AF65-F5344CB8AC3E}">
        <p14:creationId xmlns:p14="http://schemas.microsoft.com/office/powerpoint/2010/main" val="1497748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89EE51-9FA8-451C-9474-6E310A9D4DB2}" type="slidenum">
              <a:rPr lang="en-US" smtClean="0"/>
              <a:t>193</a:t>
            </a:fld>
            <a:endParaRPr lang="en-US"/>
          </a:p>
        </p:txBody>
      </p:sp>
    </p:spTree>
    <p:extLst>
      <p:ext uri="{BB962C8B-B14F-4D97-AF65-F5344CB8AC3E}">
        <p14:creationId xmlns:p14="http://schemas.microsoft.com/office/powerpoint/2010/main" val="2530759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C174FB-2C0D-477E-B5A7-92AC058297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559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3FB20-5923-1F47-A425-5B60F76B52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016DCC-98D4-9542-8D1B-1F078E7951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120F8A-5EB0-204C-82A5-D557D4CB7E1A}"/>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5" name="Footer Placeholder 4">
            <a:extLst>
              <a:ext uri="{FF2B5EF4-FFF2-40B4-BE49-F238E27FC236}">
                <a16:creationId xmlns:a16="http://schemas.microsoft.com/office/drawing/2014/main" id="{1A875925-632F-8F49-8CA1-CA51B239A8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3CA39-B592-9847-85BA-43F879D0B980}"/>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115099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0254-99BD-8144-A09A-EDC18F4356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57E079-3FDE-5D48-A9AA-BBEEBAD5D9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02681F-9F37-B44B-A8F7-A202320F4FC7}"/>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5" name="Footer Placeholder 4">
            <a:extLst>
              <a:ext uri="{FF2B5EF4-FFF2-40B4-BE49-F238E27FC236}">
                <a16:creationId xmlns:a16="http://schemas.microsoft.com/office/drawing/2014/main" id="{E214BB5F-D4CA-EB47-A811-AE797D2458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81C17-6BB1-1441-938A-CB6968B5735B}"/>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4012088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8B85-306B-8741-8DA6-1C66561EDD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DD6286-0DAE-D64D-A107-9E96EDD76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09E2709-7023-5E4B-A9A4-658622C4EDC3}"/>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5" name="Footer Placeholder 4">
            <a:extLst>
              <a:ext uri="{FF2B5EF4-FFF2-40B4-BE49-F238E27FC236}">
                <a16:creationId xmlns:a16="http://schemas.microsoft.com/office/drawing/2014/main" id="{A6583C41-6F59-E44C-8A4A-57CFB1A2F1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8FBAD-F9C6-D84C-8F92-D61368FEA147}"/>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2550281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073EA-8F82-744D-BD5C-257AA91E2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79FB03-7828-5E44-92B8-DA0014BBD45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6AC680-9F35-6A49-B9A4-54A1CF4F62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4FB032-6831-E04A-8812-B9E0865E963B}"/>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6" name="Footer Placeholder 5">
            <a:extLst>
              <a:ext uri="{FF2B5EF4-FFF2-40B4-BE49-F238E27FC236}">
                <a16:creationId xmlns:a16="http://schemas.microsoft.com/office/drawing/2014/main" id="{C99B17BD-F7A5-644B-81D1-E7ADFEF8E8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4BE5B-828E-3E46-B89E-098D2BE9E01A}"/>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7711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1DE5-3551-884F-A966-D2283FF3FF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E92CF9-A52A-CC4F-A389-0D3033FB39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3819F82-07DE-3F40-ACBA-26104A43DA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3A336E-0653-474B-84F2-8C705F130D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277C452-CE8F-ED4E-AC4E-A6C78DEC3C0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6FF5A5-B4A8-2641-B83C-1823617D46A5}"/>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8" name="Footer Placeholder 7">
            <a:extLst>
              <a:ext uri="{FF2B5EF4-FFF2-40B4-BE49-F238E27FC236}">
                <a16:creationId xmlns:a16="http://schemas.microsoft.com/office/drawing/2014/main" id="{C2071099-CA6E-4D4F-8DEF-D9D2D50B56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DBB1F8-A350-7E4F-8EC0-48FB697A37CE}"/>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94008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C3270-CFCD-D34E-9E16-6E3CF22AFB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4A0392-2FCD-D44D-94B7-53118D15D0EF}"/>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4" name="Footer Placeholder 3">
            <a:extLst>
              <a:ext uri="{FF2B5EF4-FFF2-40B4-BE49-F238E27FC236}">
                <a16:creationId xmlns:a16="http://schemas.microsoft.com/office/drawing/2014/main" id="{328839FC-94FF-5947-9A3E-C131AC453C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0C3BBF-A044-C348-BEE2-69585ACD2C28}"/>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8295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059346-730F-A64C-A244-0A7CD2E0A64C}"/>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3" name="Footer Placeholder 2">
            <a:extLst>
              <a:ext uri="{FF2B5EF4-FFF2-40B4-BE49-F238E27FC236}">
                <a16:creationId xmlns:a16="http://schemas.microsoft.com/office/drawing/2014/main" id="{8B14246A-674D-3E41-AE25-717380BF6C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1C09C8-B4FC-F047-AEC5-8FFAD96E07C7}"/>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3312986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A986-949F-FF4C-943E-467012F5F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9D9F43-8903-954B-8684-6BE6FCEE57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614151-4CA2-C047-82D8-9C5249357E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6EFD10-70D7-A145-B312-A897EE1EB37E}"/>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6" name="Footer Placeholder 5">
            <a:extLst>
              <a:ext uri="{FF2B5EF4-FFF2-40B4-BE49-F238E27FC236}">
                <a16:creationId xmlns:a16="http://schemas.microsoft.com/office/drawing/2014/main" id="{CBE7799C-56BC-E44F-A7C9-80337B1AA4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E9F097-1B2B-454F-8808-CA9FAEA88285}"/>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3020721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E1849-CB0D-1047-A018-F248826281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CE6005-8B1F-3D4E-898D-3627EC4927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4294A3-779F-1F4D-9828-3E3303372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01BC5E-FA1B-7747-B408-8ADDA46F010C}"/>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6" name="Footer Placeholder 5">
            <a:extLst>
              <a:ext uri="{FF2B5EF4-FFF2-40B4-BE49-F238E27FC236}">
                <a16:creationId xmlns:a16="http://schemas.microsoft.com/office/drawing/2014/main" id="{ED9CCF29-81FF-624E-B81A-EA21944CE5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1DAFB-D2DD-5B4C-93EE-25545E29BE68}"/>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148658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50C32-A214-DC49-9BCC-2A3F579B08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A5D347-BFF5-BA43-878C-821880268E7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89A97-C45D-3F42-8A73-7B11080D34DE}"/>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5" name="Footer Placeholder 4">
            <a:extLst>
              <a:ext uri="{FF2B5EF4-FFF2-40B4-BE49-F238E27FC236}">
                <a16:creationId xmlns:a16="http://schemas.microsoft.com/office/drawing/2014/main" id="{44D33DA0-B38C-CE46-AD2E-0827FF9093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7EB34-201E-3844-BF50-0139857E8DBC}"/>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2659431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57424D-7FD8-5B46-B1FB-39194CA415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FF0703-6567-1747-B341-8C9197B552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16E2F3-AEB5-3D4D-AFB3-6B76ADE1E72F}"/>
              </a:ext>
            </a:extLst>
          </p:cNvPr>
          <p:cNvSpPr>
            <a:spLocks noGrp="1"/>
          </p:cNvSpPr>
          <p:nvPr>
            <p:ph type="dt" sz="half" idx="10"/>
          </p:nvPr>
        </p:nvSpPr>
        <p:spPr/>
        <p:txBody>
          <a:bodyPr/>
          <a:lstStyle/>
          <a:p>
            <a:fld id="{772D3FDA-96BA-8643-925E-6FAB0FA2C1EC}" type="datetimeFigureOut">
              <a:rPr lang="en-US" smtClean="0"/>
              <a:t>10/23/2025</a:t>
            </a:fld>
            <a:endParaRPr lang="en-US"/>
          </a:p>
        </p:txBody>
      </p:sp>
      <p:sp>
        <p:nvSpPr>
          <p:cNvPr id="5" name="Footer Placeholder 4">
            <a:extLst>
              <a:ext uri="{FF2B5EF4-FFF2-40B4-BE49-F238E27FC236}">
                <a16:creationId xmlns:a16="http://schemas.microsoft.com/office/drawing/2014/main" id="{90EEC754-C8FB-6943-B4D0-FF9CA6219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2D5E8-9EC2-8C4F-AE2D-6062A1E2E98C}"/>
              </a:ext>
            </a:extLst>
          </p:cNvPr>
          <p:cNvSpPr>
            <a:spLocks noGrp="1"/>
          </p:cNvSpPr>
          <p:nvPr>
            <p:ph type="sldNum" sz="quarter" idx="12"/>
          </p:nvPr>
        </p:nvSpPr>
        <p:spPr/>
        <p:txBody>
          <a:bodyPr/>
          <a:lstStyle/>
          <a:p>
            <a:fld id="{334549E7-9EAE-0E40-BFE5-7DEFDF7F3999}" type="slidenum">
              <a:rPr lang="en-US" smtClean="0"/>
              <a:t>‹#›</a:t>
            </a:fld>
            <a:endParaRPr lang="en-US"/>
          </a:p>
        </p:txBody>
      </p:sp>
    </p:spTree>
    <p:extLst>
      <p:ext uri="{BB962C8B-B14F-4D97-AF65-F5344CB8AC3E}">
        <p14:creationId xmlns:p14="http://schemas.microsoft.com/office/powerpoint/2010/main" val="1600000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01248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47483F"/>
                </a:solidFill>
              </a:defRPr>
            </a:lvl1pPr>
            <a:lvl2pPr>
              <a:defRPr>
                <a:solidFill>
                  <a:srgbClr val="47483F"/>
                </a:solidFill>
              </a:defRPr>
            </a:lvl2pPr>
            <a:lvl3pPr>
              <a:defRPr>
                <a:solidFill>
                  <a:srgbClr val="47483F"/>
                </a:solidFill>
              </a:defRPr>
            </a:lvl3pPr>
            <a:lvl4pPr>
              <a:defRPr>
                <a:solidFill>
                  <a:srgbClr val="47483F"/>
                </a:solidFill>
              </a:defRPr>
            </a:lvl4pPr>
            <a:lvl5pPr>
              <a:defRPr sz="1600">
                <a:solidFill>
                  <a:srgbClr val="47483F"/>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10/23/2025</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12" name="Picture 11">
            <a:extLst>
              <a:ext uri="{FF2B5EF4-FFF2-40B4-BE49-F238E27FC236}">
                <a16:creationId xmlns:a16="http://schemas.microsoft.com/office/drawing/2014/main" id="{79827A47-C9CF-0048-8A1A-DD358A124E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66" y="118403"/>
            <a:ext cx="1593377" cy="783579"/>
          </a:xfrm>
          <a:prstGeom prst="rect">
            <a:avLst/>
          </a:prstGeom>
        </p:spPr>
      </p:pic>
    </p:spTree>
    <p:extLst>
      <p:ext uri="{BB962C8B-B14F-4D97-AF65-F5344CB8AC3E}">
        <p14:creationId xmlns:p14="http://schemas.microsoft.com/office/powerpoint/2010/main" val="4080749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E7FB4-806E-6D4F-9A66-CB7A65888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723693-BE3C-6645-88B1-F345C0A23D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9A1B4-6909-5949-BFD9-E532AC686E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D3FDA-96BA-8643-925E-6FAB0FA2C1EC}" type="datetimeFigureOut">
              <a:rPr lang="en-US" smtClean="0"/>
              <a:t>10/23/2025</a:t>
            </a:fld>
            <a:endParaRPr lang="en-US"/>
          </a:p>
        </p:txBody>
      </p:sp>
      <p:sp>
        <p:nvSpPr>
          <p:cNvPr id="5" name="Footer Placeholder 4">
            <a:extLst>
              <a:ext uri="{FF2B5EF4-FFF2-40B4-BE49-F238E27FC236}">
                <a16:creationId xmlns:a16="http://schemas.microsoft.com/office/drawing/2014/main" id="{9EDA63ED-ED91-A745-A5D3-4BD588682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66D51A-D5FB-1141-BBB8-8B7D102D50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549E7-9EAE-0E40-BFE5-7DEFDF7F3999}" type="slidenum">
              <a:rPr lang="en-US" smtClean="0"/>
              <a:t>‹#›</a:t>
            </a:fld>
            <a:endParaRPr lang="en-US"/>
          </a:p>
        </p:txBody>
      </p:sp>
    </p:spTree>
    <p:extLst>
      <p:ext uri="{BB962C8B-B14F-4D97-AF65-F5344CB8AC3E}">
        <p14:creationId xmlns:p14="http://schemas.microsoft.com/office/powerpoint/2010/main" val="1115030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MiklasEmploymentLaw.com" TargetMode="External"/><Relationship Id="rId2" Type="http://schemas.openxmlformats.org/officeDocument/2006/relationships/hyperlink" Target="http://www.miklasemploymentlaw.com/" TargetMode="Externa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gif"/><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26.gi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hyperlink" Target="http://www.miklasemploymentlaw.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mailto:david@miklasemployment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C7952D6C-AAE3-4A0C-8EC5-76F1CCB17FD0}"/>
              </a:ext>
            </a:extLst>
          </p:cNvPr>
          <p:cNvSpPr txBox="1">
            <a:spLocks/>
          </p:cNvSpPr>
          <p:nvPr/>
        </p:nvSpPr>
        <p:spPr>
          <a:xfrm>
            <a:off x="0" y="2138136"/>
            <a:ext cx="7515829" cy="2538117"/>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7483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7483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7483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7483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4748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8000" dirty="0">
              <a:latin typeface="Times New Roman" panose="02020603050405020304" pitchFamily="18" charset="0"/>
              <a:cs typeface="Times New Roman" panose="02020603050405020304" pitchFamily="18" charset="0"/>
            </a:endParaRPr>
          </a:p>
          <a:p>
            <a:pPr marL="0" indent="0">
              <a:buNone/>
            </a:pPr>
            <a:r>
              <a:rPr lang="en-US" sz="8000" dirty="0">
                <a:latin typeface="Times New Roman" panose="02020603050405020304" pitchFamily="18" charset="0"/>
                <a:cs typeface="Times New Roman" panose="02020603050405020304" pitchFamily="18" charset="0"/>
              </a:rPr>
              <a:t>David Miklas</a:t>
            </a:r>
          </a:p>
          <a:p>
            <a:pPr marL="0" indent="0">
              <a:buNone/>
            </a:pPr>
            <a:r>
              <a:rPr lang="en-US" sz="8000" dirty="0">
                <a:latin typeface="Times New Roman" panose="02020603050405020304" pitchFamily="18" charset="0"/>
                <a:cs typeface="Times New Roman" panose="02020603050405020304" pitchFamily="18" charset="0"/>
              </a:rPr>
              <a:t>Law Office of David Miklas, P.A.</a:t>
            </a:r>
            <a:br>
              <a:rPr lang="en-US" sz="8000" dirty="0">
                <a:latin typeface="Times New Roman" panose="02020603050405020304" pitchFamily="18" charset="0"/>
                <a:cs typeface="Times New Roman" panose="02020603050405020304" pitchFamily="18" charset="0"/>
              </a:rPr>
            </a:br>
            <a:r>
              <a:rPr lang="en-US" sz="8000" dirty="0">
                <a:latin typeface="Times New Roman" panose="02020603050405020304" pitchFamily="18" charset="0"/>
                <a:cs typeface="Times New Roman" panose="02020603050405020304" pitchFamily="18" charset="0"/>
              </a:rPr>
              <a:t>Representing Florida Employers Since 1998</a:t>
            </a:r>
            <a:br>
              <a:rPr lang="en-US" sz="8000" dirty="0">
                <a:latin typeface="Times New Roman" panose="02020603050405020304" pitchFamily="18" charset="0"/>
                <a:cs typeface="Times New Roman" panose="02020603050405020304" pitchFamily="18" charset="0"/>
              </a:rPr>
            </a:br>
            <a:r>
              <a:rPr lang="en-US" sz="8000" dirty="0">
                <a:latin typeface="Times New Roman" panose="02020603050405020304" pitchFamily="18" charset="0"/>
                <a:cs typeface="Times New Roman" panose="02020603050405020304" pitchFamily="18" charset="0"/>
                <a:hlinkClick r:id="rId2"/>
              </a:rPr>
              <a:t>www.MiklasEmploymentLaw.com</a:t>
            </a:r>
            <a:endParaRPr lang="en-US" sz="8000" dirty="0">
              <a:latin typeface="Times New Roman" panose="02020603050405020304" pitchFamily="18" charset="0"/>
              <a:cs typeface="Times New Roman" panose="02020603050405020304" pitchFamily="18" charset="0"/>
            </a:endParaRPr>
          </a:p>
          <a:p>
            <a:pPr marL="0" indent="0">
              <a:buNone/>
            </a:pPr>
            <a:r>
              <a:rPr lang="en-US" sz="8000" dirty="0">
                <a:latin typeface="Times New Roman" panose="02020603050405020304" pitchFamily="18" charset="0"/>
                <a:cs typeface="Times New Roman" panose="02020603050405020304" pitchFamily="18" charset="0"/>
                <a:hlinkClick r:id="rId3"/>
              </a:rPr>
              <a:t>David@MiklasEmploymentLaw.com</a:t>
            </a:r>
            <a:r>
              <a:rPr lang="en-US" sz="8000" dirty="0">
                <a:latin typeface="Times New Roman" panose="02020603050405020304" pitchFamily="18" charset="0"/>
                <a:cs typeface="Times New Roman" panose="02020603050405020304" pitchFamily="18" charset="0"/>
              </a:rPr>
              <a:t>  </a:t>
            </a:r>
          </a:p>
          <a:p>
            <a:endParaRPr lang="en-US" sz="3200" dirty="0"/>
          </a:p>
        </p:txBody>
      </p:sp>
      <p:sp>
        <p:nvSpPr>
          <p:cNvPr id="2" name="TextBox 1">
            <a:extLst>
              <a:ext uri="{FF2B5EF4-FFF2-40B4-BE49-F238E27FC236}">
                <a16:creationId xmlns:a16="http://schemas.microsoft.com/office/drawing/2014/main" id="{7B238FB3-BC76-1466-0D90-6E161CF97622}"/>
              </a:ext>
            </a:extLst>
          </p:cNvPr>
          <p:cNvSpPr txBox="1"/>
          <p:nvPr/>
        </p:nvSpPr>
        <p:spPr>
          <a:xfrm>
            <a:off x="302229" y="177801"/>
            <a:ext cx="11244008" cy="830997"/>
          </a:xfrm>
          <a:prstGeom prst="rect">
            <a:avLst/>
          </a:prstGeom>
          <a:noFill/>
        </p:spPr>
        <p:txBody>
          <a:bodyPr wrap="square" rtlCol="0">
            <a:spAutoFit/>
          </a:bodyPr>
          <a:lstStyle/>
          <a:p>
            <a:r>
              <a:rPr lang="en-US" sz="4800" dirty="0"/>
              <a:t>LEARN United-Human Resources 101</a:t>
            </a:r>
          </a:p>
        </p:txBody>
      </p:sp>
      <p:sp>
        <p:nvSpPr>
          <p:cNvPr id="7" name="TextBox 6">
            <a:extLst>
              <a:ext uri="{FF2B5EF4-FFF2-40B4-BE49-F238E27FC236}">
                <a16:creationId xmlns:a16="http://schemas.microsoft.com/office/drawing/2014/main" id="{114E57E6-8BFA-F9D8-2602-A68FC40F8A37}"/>
              </a:ext>
            </a:extLst>
          </p:cNvPr>
          <p:cNvSpPr txBox="1"/>
          <p:nvPr/>
        </p:nvSpPr>
        <p:spPr>
          <a:xfrm>
            <a:off x="794327" y="5430982"/>
            <a:ext cx="3260437" cy="369332"/>
          </a:xfrm>
          <a:prstGeom prst="rect">
            <a:avLst/>
          </a:prstGeom>
          <a:noFill/>
        </p:spPr>
        <p:txBody>
          <a:bodyPr wrap="square" rtlCol="0">
            <a:spAutoFit/>
          </a:bodyPr>
          <a:lstStyle/>
          <a:p>
            <a:r>
              <a:rPr lang="en-US" altLang="en-US">
                <a:latin typeface="Arial" charset="0"/>
              </a:rPr>
              <a:t>October 24</a:t>
            </a:r>
            <a:r>
              <a:rPr lang="en-US" altLang="en-US" sz="1800">
                <a:latin typeface="Arial" charset="0"/>
              </a:rPr>
              <a:t>, </a:t>
            </a:r>
            <a:r>
              <a:rPr lang="en-US" altLang="en-US" sz="1800" dirty="0">
                <a:latin typeface="Arial" charset="0"/>
              </a:rPr>
              <a:t>2025</a:t>
            </a:r>
            <a:endParaRPr lang="en-US" dirty="0"/>
          </a:p>
        </p:txBody>
      </p:sp>
    </p:spTree>
    <p:extLst>
      <p:ext uri="{BB962C8B-B14F-4D97-AF65-F5344CB8AC3E}">
        <p14:creationId xmlns:p14="http://schemas.microsoft.com/office/powerpoint/2010/main" val="2001630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4CC4C-E0F5-5FD6-41E8-18FA5D289EE8}"/>
            </a:ext>
          </a:extLst>
        </p:cNvPr>
        <p:cNvGrpSpPr/>
        <p:nvPr/>
      </p:nvGrpSpPr>
      <p:grpSpPr>
        <a:xfrm>
          <a:off x="0" y="0"/>
          <a:ext cx="0" cy="0"/>
          <a:chOff x="0" y="0"/>
          <a:chExt cx="0" cy="0"/>
        </a:xfrm>
      </p:grpSpPr>
      <p:pic>
        <p:nvPicPr>
          <p:cNvPr id="3" name="Picture 2" descr="A qr code on a white background&#10;&#10;AI-generated content may be incorrect.">
            <a:extLst>
              <a:ext uri="{FF2B5EF4-FFF2-40B4-BE49-F238E27FC236}">
                <a16:creationId xmlns:a16="http://schemas.microsoft.com/office/drawing/2014/main" id="{9B49F384-B6DF-7252-872D-875D440B78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59" y="2463859"/>
            <a:ext cx="4243380" cy="4243380"/>
          </a:xfrm>
          <a:prstGeom prst="rect">
            <a:avLst/>
          </a:prstGeom>
        </p:spPr>
      </p:pic>
      <p:pic>
        <p:nvPicPr>
          <p:cNvPr id="5" name="Picture 4" descr="A qr code with a logo&#10;&#10;AI-generated content may be incorrect.">
            <a:extLst>
              <a:ext uri="{FF2B5EF4-FFF2-40B4-BE49-F238E27FC236}">
                <a16:creationId xmlns:a16="http://schemas.microsoft.com/office/drawing/2014/main" id="{88A04775-6842-8727-DA6F-194E84851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990" y="1920665"/>
            <a:ext cx="4676078" cy="4676078"/>
          </a:xfrm>
          <a:prstGeom prst="rect">
            <a:avLst/>
          </a:prstGeom>
        </p:spPr>
      </p:pic>
      <p:pic>
        <p:nvPicPr>
          <p:cNvPr id="2" name="Picture 1" descr="A close up of a logo&#10;&#10;Description automatically generated">
            <a:extLst>
              <a:ext uri="{FF2B5EF4-FFF2-40B4-BE49-F238E27FC236}">
                <a16:creationId xmlns:a16="http://schemas.microsoft.com/office/drawing/2014/main" id="{F95142A5-2164-2406-4C51-34B22395CBD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312629" y="150761"/>
            <a:ext cx="4114800" cy="2029968"/>
          </a:xfrm>
          <a:prstGeom prst="rect">
            <a:avLst/>
          </a:prstGeom>
        </p:spPr>
      </p:pic>
      <p:pic>
        <p:nvPicPr>
          <p:cNvPr id="8" name="Picture 7">
            <a:extLst>
              <a:ext uri="{FF2B5EF4-FFF2-40B4-BE49-F238E27FC236}">
                <a16:creationId xmlns:a16="http://schemas.microsoft.com/office/drawing/2014/main" id="{EF6A6A31-E159-2CF5-1D35-0072689013FB}"/>
              </a:ext>
            </a:extLst>
          </p:cNvPr>
          <p:cNvPicPr>
            <a:picLocks noChangeAspect="1"/>
          </p:cNvPicPr>
          <p:nvPr/>
        </p:nvPicPr>
        <p:blipFill>
          <a:blip r:embed="rId5"/>
          <a:stretch>
            <a:fillRect/>
          </a:stretch>
        </p:blipFill>
        <p:spPr>
          <a:xfrm>
            <a:off x="764571" y="150761"/>
            <a:ext cx="2300991" cy="2218813"/>
          </a:xfrm>
          <a:prstGeom prst="rect">
            <a:avLst/>
          </a:prstGeom>
        </p:spPr>
      </p:pic>
    </p:spTree>
    <p:extLst>
      <p:ext uri="{BB962C8B-B14F-4D97-AF65-F5344CB8AC3E}">
        <p14:creationId xmlns:p14="http://schemas.microsoft.com/office/powerpoint/2010/main" val="716558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document&#10;&#10;Description automatically generated">
            <a:extLst>
              <a:ext uri="{FF2B5EF4-FFF2-40B4-BE49-F238E27FC236}">
                <a16:creationId xmlns:a16="http://schemas.microsoft.com/office/drawing/2014/main" id="{3169491D-16E7-71EE-2466-3B931D55BC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1970016" cy="6625264"/>
          </a:xfrm>
        </p:spPr>
      </p:pic>
    </p:spTree>
    <p:extLst>
      <p:ext uri="{BB962C8B-B14F-4D97-AF65-F5344CB8AC3E}">
        <p14:creationId xmlns:p14="http://schemas.microsoft.com/office/powerpoint/2010/main" val="361061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 screen&#10;&#10;Description automatically generated">
            <a:extLst>
              <a:ext uri="{FF2B5EF4-FFF2-40B4-BE49-F238E27FC236}">
                <a16:creationId xmlns:a16="http://schemas.microsoft.com/office/drawing/2014/main" id="{27C2EA16-C500-56B1-9133-2E5848EF21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120" y="177801"/>
            <a:ext cx="11973760" cy="6502399"/>
          </a:xfrm>
        </p:spPr>
      </p:pic>
    </p:spTree>
    <p:extLst>
      <p:ext uri="{BB962C8B-B14F-4D97-AF65-F5344CB8AC3E}">
        <p14:creationId xmlns:p14="http://schemas.microsoft.com/office/powerpoint/2010/main" val="3677236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text on a page&#10;&#10;Description automatically generated">
            <a:extLst>
              <a:ext uri="{FF2B5EF4-FFF2-40B4-BE49-F238E27FC236}">
                <a16:creationId xmlns:a16="http://schemas.microsoft.com/office/drawing/2014/main" id="{EF736A08-B570-B3E4-6287-094F27AFA2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5600" y="67092"/>
            <a:ext cx="8940800" cy="6723816"/>
          </a:xfrm>
        </p:spPr>
      </p:pic>
    </p:spTree>
    <p:extLst>
      <p:ext uri="{BB962C8B-B14F-4D97-AF65-F5344CB8AC3E}">
        <p14:creationId xmlns:p14="http://schemas.microsoft.com/office/powerpoint/2010/main" val="1532455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yellow text on a black background&#10;&#10;Description automatically generated">
            <a:extLst>
              <a:ext uri="{FF2B5EF4-FFF2-40B4-BE49-F238E27FC236}">
                <a16:creationId xmlns:a16="http://schemas.microsoft.com/office/drawing/2014/main" id="{2BC18772-0CA8-21AA-CE75-95AE989F34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987" y="381001"/>
            <a:ext cx="12030027" cy="5791199"/>
          </a:xfrm>
        </p:spPr>
      </p:pic>
    </p:spTree>
    <p:extLst>
      <p:ext uri="{BB962C8B-B14F-4D97-AF65-F5344CB8AC3E}">
        <p14:creationId xmlns:p14="http://schemas.microsoft.com/office/powerpoint/2010/main" val="252026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text on a black background&#10;&#10;Description automatically generated">
            <a:extLst>
              <a:ext uri="{FF2B5EF4-FFF2-40B4-BE49-F238E27FC236}">
                <a16:creationId xmlns:a16="http://schemas.microsoft.com/office/drawing/2014/main" id="{0DF230CB-B760-F983-AD9B-FFFA66B55D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4192" y="177800"/>
            <a:ext cx="8283616" cy="6502400"/>
          </a:xfrm>
        </p:spPr>
      </p:pic>
    </p:spTree>
    <p:extLst>
      <p:ext uri="{BB962C8B-B14F-4D97-AF65-F5344CB8AC3E}">
        <p14:creationId xmlns:p14="http://schemas.microsoft.com/office/powerpoint/2010/main" val="1654857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yellow and black text&#10;&#10;Description automatically generated">
            <a:extLst>
              <a:ext uri="{FF2B5EF4-FFF2-40B4-BE49-F238E27FC236}">
                <a16:creationId xmlns:a16="http://schemas.microsoft.com/office/drawing/2014/main" id="{2C908514-4889-8657-4B88-034CB07B3F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2801" y="177800"/>
            <a:ext cx="6246399" cy="6502400"/>
          </a:xfrm>
        </p:spPr>
      </p:pic>
    </p:spTree>
    <p:extLst>
      <p:ext uri="{BB962C8B-B14F-4D97-AF65-F5344CB8AC3E}">
        <p14:creationId xmlns:p14="http://schemas.microsoft.com/office/powerpoint/2010/main" val="1961902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question&#10;&#10;Description automatically generated">
            <a:extLst>
              <a:ext uri="{FF2B5EF4-FFF2-40B4-BE49-F238E27FC236}">
                <a16:creationId xmlns:a16="http://schemas.microsoft.com/office/drawing/2014/main" id="{AA67F67B-2725-DFCA-A74D-83FC3F3CC3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6794" y="6778"/>
            <a:ext cx="11098412" cy="6844444"/>
          </a:xfrm>
        </p:spPr>
      </p:pic>
    </p:spTree>
    <p:extLst>
      <p:ext uri="{BB962C8B-B14F-4D97-AF65-F5344CB8AC3E}">
        <p14:creationId xmlns:p14="http://schemas.microsoft.com/office/powerpoint/2010/main" val="823152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job offer&#10;&#10;Description automatically generated">
            <a:extLst>
              <a:ext uri="{FF2B5EF4-FFF2-40B4-BE49-F238E27FC236}">
                <a16:creationId xmlns:a16="http://schemas.microsoft.com/office/drawing/2014/main" id="{205710BA-BAF2-0CF9-19B6-33212564F4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5468" y="0"/>
            <a:ext cx="8341065" cy="6858000"/>
          </a:xfrm>
        </p:spPr>
      </p:pic>
    </p:spTree>
    <p:extLst>
      <p:ext uri="{BB962C8B-B14F-4D97-AF65-F5344CB8AC3E}">
        <p14:creationId xmlns:p14="http://schemas.microsoft.com/office/powerpoint/2010/main" val="33317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paper&#10;&#10;Description automatically generated">
            <a:extLst>
              <a:ext uri="{FF2B5EF4-FFF2-40B4-BE49-F238E27FC236}">
                <a16:creationId xmlns:a16="http://schemas.microsoft.com/office/drawing/2014/main" id="{D227DE5B-7FA5-03CA-9C8F-9AAA7F2DE9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006" y="482601"/>
            <a:ext cx="11771988" cy="5892799"/>
          </a:xfrm>
        </p:spPr>
      </p:pic>
    </p:spTree>
    <p:extLst>
      <p:ext uri="{BB962C8B-B14F-4D97-AF65-F5344CB8AC3E}">
        <p14:creationId xmlns:p14="http://schemas.microsoft.com/office/powerpoint/2010/main" val="172898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text&#10;&#10;Description automatically generated">
            <a:extLst>
              <a:ext uri="{FF2B5EF4-FFF2-40B4-BE49-F238E27FC236}">
                <a16:creationId xmlns:a16="http://schemas.microsoft.com/office/drawing/2014/main" id="{2663FF10-9E57-EE1B-A534-384BD31AB3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7384" y="0"/>
            <a:ext cx="10457232" cy="6858000"/>
          </a:xfrm>
        </p:spPr>
      </p:pic>
    </p:spTree>
    <p:extLst>
      <p:ext uri="{BB962C8B-B14F-4D97-AF65-F5344CB8AC3E}">
        <p14:creationId xmlns:p14="http://schemas.microsoft.com/office/powerpoint/2010/main" val="1180554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10;&#10;Description automatically generated">
            <a:extLst>
              <a:ext uri="{FF2B5EF4-FFF2-40B4-BE49-F238E27FC236}">
                <a16:creationId xmlns:a16="http://schemas.microsoft.com/office/drawing/2014/main" id="{A4FA611A-B52A-A4AD-5C2D-4DBEF6A2C0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5176" y="0"/>
            <a:ext cx="8061648" cy="6858000"/>
          </a:xfrm>
        </p:spPr>
      </p:pic>
    </p:spTree>
    <p:extLst>
      <p:ext uri="{BB962C8B-B14F-4D97-AF65-F5344CB8AC3E}">
        <p14:creationId xmlns:p14="http://schemas.microsoft.com/office/powerpoint/2010/main" val="407772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text&#10;&#10;Description automatically generated">
            <a:extLst>
              <a:ext uri="{FF2B5EF4-FFF2-40B4-BE49-F238E27FC236}">
                <a16:creationId xmlns:a16="http://schemas.microsoft.com/office/drawing/2014/main" id="{C0FD7317-AD8B-E16D-BE64-05410799FA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468" y="76201"/>
            <a:ext cx="11332993" cy="6533752"/>
          </a:xfrm>
        </p:spPr>
      </p:pic>
    </p:spTree>
    <p:extLst>
      <p:ext uri="{BB962C8B-B14F-4D97-AF65-F5344CB8AC3E}">
        <p14:creationId xmlns:p14="http://schemas.microsoft.com/office/powerpoint/2010/main" val="169985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text&#10;&#10;Description automatically generated">
            <a:extLst>
              <a:ext uri="{FF2B5EF4-FFF2-40B4-BE49-F238E27FC236}">
                <a16:creationId xmlns:a16="http://schemas.microsoft.com/office/drawing/2014/main" id="{5B9B21F9-8009-9AB0-E8AB-8C3976D156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95" y="787400"/>
            <a:ext cx="12045693" cy="3860800"/>
          </a:xfrm>
        </p:spPr>
      </p:pic>
    </p:spTree>
    <p:extLst>
      <p:ext uri="{BB962C8B-B14F-4D97-AF65-F5344CB8AC3E}">
        <p14:creationId xmlns:p14="http://schemas.microsoft.com/office/powerpoint/2010/main" val="3643202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text&#10;&#10;Description automatically generated">
            <a:extLst>
              <a:ext uri="{FF2B5EF4-FFF2-40B4-BE49-F238E27FC236}">
                <a16:creationId xmlns:a16="http://schemas.microsoft.com/office/drawing/2014/main" id="{EE99CAAD-3CC3-29D1-6FA3-80B1EF7DFA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90600"/>
            <a:ext cx="12096171" cy="3251200"/>
          </a:xfrm>
        </p:spPr>
      </p:pic>
    </p:spTree>
    <p:extLst>
      <p:ext uri="{BB962C8B-B14F-4D97-AF65-F5344CB8AC3E}">
        <p14:creationId xmlns:p14="http://schemas.microsoft.com/office/powerpoint/2010/main" val="2602740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text&#10;&#10;Description automatically generated">
            <a:extLst>
              <a:ext uri="{FF2B5EF4-FFF2-40B4-BE49-F238E27FC236}">
                <a16:creationId xmlns:a16="http://schemas.microsoft.com/office/drawing/2014/main" id="{ADA486D3-4831-0ECD-BF20-041DD29D396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600" y="22726"/>
            <a:ext cx="11887957" cy="6251073"/>
          </a:xfrm>
        </p:spPr>
      </p:pic>
    </p:spTree>
    <p:extLst>
      <p:ext uri="{BB962C8B-B14F-4D97-AF65-F5344CB8AC3E}">
        <p14:creationId xmlns:p14="http://schemas.microsoft.com/office/powerpoint/2010/main" val="1467571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text&#10;&#10;Description automatically generated">
            <a:extLst>
              <a:ext uri="{FF2B5EF4-FFF2-40B4-BE49-F238E27FC236}">
                <a16:creationId xmlns:a16="http://schemas.microsoft.com/office/drawing/2014/main" id="{34371EFA-570B-1A91-E960-8B677C3D13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600" y="482600"/>
            <a:ext cx="12036057" cy="4876800"/>
          </a:xfrm>
        </p:spPr>
      </p:pic>
    </p:spTree>
    <p:extLst>
      <p:ext uri="{BB962C8B-B14F-4D97-AF65-F5344CB8AC3E}">
        <p14:creationId xmlns:p14="http://schemas.microsoft.com/office/powerpoint/2010/main" val="1178919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yellow text on a white background&#10;&#10;Description automatically generated">
            <a:extLst>
              <a:ext uri="{FF2B5EF4-FFF2-40B4-BE49-F238E27FC236}">
                <a16:creationId xmlns:a16="http://schemas.microsoft.com/office/drawing/2014/main" id="{5E230021-596C-91AC-A666-8DB69A2022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9802" y="0"/>
            <a:ext cx="9112396" cy="6858000"/>
          </a:xfrm>
        </p:spPr>
      </p:pic>
    </p:spTree>
    <p:extLst>
      <p:ext uri="{BB962C8B-B14F-4D97-AF65-F5344CB8AC3E}">
        <p14:creationId xmlns:p14="http://schemas.microsoft.com/office/powerpoint/2010/main" val="4111336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text&#10;&#10;Description automatically generated">
            <a:extLst>
              <a:ext uri="{FF2B5EF4-FFF2-40B4-BE49-F238E27FC236}">
                <a16:creationId xmlns:a16="http://schemas.microsoft.com/office/drawing/2014/main" id="{817D837A-7F6B-E7D1-BE04-735A4E10F7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891" y="889000"/>
            <a:ext cx="11845635" cy="3657600"/>
          </a:xfrm>
        </p:spPr>
      </p:pic>
    </p:spTree>
    <p:extLst>
      <p:ext uri="{BB962C8B-B14F-4D97-AF65-F5344CB8AC3E}">
        <p14:creationId xmlns:p14="http://schemas.microsoft.com/office/powerpoint/2010/main" val="2493578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text on a page&#10;&#10;Description automatically generated">
            <a:extLst>
              <a:ext uri="{FF2B5EF4-FFF2-40B4-BE49-F238E27FC236}">
                <a16:creationId xmlns:a16="http://schemas.microsoft.com/office/drawing/2014/main" id="{7F8E90EF-09A4-7AA7-4884-BB6687057B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2576" y="0"/>
            <a:ext cx="9086849" cy="6858000"/>
          </a:xfrm>
        </p:spPr>
      </p:pic>
    </p:spTree>
    <p:extLst>
      <p:ext uri="{BB962C8B-B14F-4D97-AF65-F5344CB8AC3E}">
        <p14:creationId xmlns:p14="http://schemas.microsoft.com/office/powerpoint/2010/main" val="3100584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10;&#10;Description automatically generated">
            <a:extLst>
              <a:ext uri="{FF2B5EF4-FFF2-40B4-BE49-F238E27FC236}">
                <a16:creationId xmlns:a16="http://schemas.microsoft.com/office/drawing/2014/main" id="{997BBBC8-8CD4-24E2-52F4-4C2346016C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8489" y="0"/>
            <a:ext cx="9695023" cy="6858000"/>
          </a:xfrm>
        </p:spPr>
      </p:pic>
    </p:spTree>
    <p:extLst>
      <p:ext uri="{BB962C8B-B14F-4D97-AF65-F5344CB8AC3E}">
        <p14:creationId xmlns:p14="http://schemas.microsoft.com/office/powerpoint/2010/main" val="2092477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yellow text on a black background&#10;&#10;Description automatically generated">
            <a:extLst>
              <a:ext uri="{FF2B5EF4-FFF2-40B4-BE49-F238E27FC236}">
                <a16:creationId xmlns:a16="http://schemas.microsoft.com/office/drawing/2014/main" id="{E9F22FEA-4B87-8401-68A5-53D736A0D4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28" y="482600"/>
            <a:ext cx="11977017" cy="5384800"/>
          </a:xfrm>
        </p:spPr>
      </p:pic>
    </p:spTree>
    <p:extLst>
      <p:ext uri="{BB962C8B-B14F-4D97-AF65-F5344CB8AC3E}">
        <p14:creationId xmlns:p14="http://schemas.microsoft.com/office/powerpoint/2010/main" val="320450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document&#10;&#10;Description automatically generated">
            <a:extLst>
              <a:ext uri="{FF2B5EF4-FFF2-40B4-BE49-F238E27FC236}">
                <a16:creationId xmlns:a16="http://schemas.microsoft.com/office/drawing/2014/main" id="{C04E8C63-2F83-D872-210D-48E1DFB01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4137" y="0"/>
            <a:ext cx="9963727" cy="6858000"/>
          </a:xfrm>
        </p:spPr>
      </p:pic>
    </p:spTree>
    <p:extLst>
      <p:ext uri="{BB962C8B-B14F-4D97-AF65-F5344CB8AC3E}">
        <p14:creationId xmlns:p14="http://schemas.microsoft.com/office/powerpoint/2010/main" val="1766682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yellow text on a white background&#10;&#10;Description automatically generated">
            <a:extLst>
              <a:ext uri="{FF2B5EF4-FFF2-40B4-BE49-F238E27FC236}">
                <a16:creationId xmlns:a16="http://schemas.microsoft.com/office/drawing/2014/main" id="{24A0EA94-3779-DDF6-F776-38C6A9D641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838" y="76200"/>
            <a:ext cx="11944324" cy="6502400"/>
          </a:xfrm>
        </p:spPr>
      </p:pic>
    </p:spTree>
    <p:extLst>
      <p:ext uri="{BB962C8B-B14F-4D97-AF65-F5344CB8AC3E}">
        <p14:creationId xmlns:p14="http://schemas.microsoft.com/office/powerpoint/2010/main" val="439986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text&#10;&#10;Description automatically generated">
            <a:extLst>
              <a:ext uri="{FF2B5EF4-FFF2-40B4-BE49-F238E27FC236}">
                <a16:creationId xmlns:a16="http://schemas.microsoft.com/office/drawing/2014/main" id="{6D03FE3D-7538-DABB-FF33-25686D1E0E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9831" y="381000"/>
            <a:ext cx="11701557" cy="4876800"/>
          </a:xfrm>
        </p:spPr>
      </p:pic>
    </p:spTree>
    <p:extLst>
      <p:ext uri="{BB962C8B-B14F-4D97-AF65-F5344CB8AC3E}">
        <p14:creationId xmlns:p14="http://schemas.microsoft.com/office/powerpoint/2010/main" val="2385660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text with yellow text&#10;&#10;Description automatically generated">
            <a:extLst>
              <a:ext uri="{FF2B5EF4-FFF2-40B4-BE49-F238E27FC236}">
                <a16:creationId xmlns:a16="http://schemas.microsoft.com/office/drawing/2014/main" id="{9904B4A1-8ABB-2321-9DB2-9420A113A8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7214" y="76200"/>
            <a:ext cx="8147428" cy="6604000"/>
          </a:xfrm>
        </p:spPr>
      </p:pic>
    </p:spTree>
    <p:extLst>
      <p:ext uri="{BB962C8B-B14F-4D97-AF65-F5344CB8AC3E}">
        <p14:creationId xmlns:p14="http://schemas.microsoft.com/office/powerpoint/2010/main" val="266314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een and yellow text on a white background&#10;&#10;Description automatically generated">
            <a:extLst>
              <a:ext uri="{FF2B5EF4-FFF2-40B4-BE49-F238E27FC236}">
                <a16:creationId xmlns:a16="http://schemas.microsoft.com/office/drawing/2014/main" id="{4E99D665-80C0-DC24-7F3D-35BC462825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4715" y="76200"/>
            <a:ext cx="8014472" cy="6604000"/>
          </a:xfrm>
        </p:spPr>
      </p:pic>
    </p:spTree>
    <p:extLst>
      <p:ext uri="{BB962C8B-B14F-4D97-AF65-F5344CB8AC3E}">
        <p14:creationId xmlns:p14="http://schemas.microsoft.com/office/powerpoint/2010/main" val="1387849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text on a white background&#10;&#10;Description automatically generated">
            <a:extLst>
              <a:ext uri="{FF2B5EF4-FFF2-40B4-BE49-F238E27FC236}">
                <a16:creationId xmlns:a16="http://schemas.microsoft.com/office/drawing/2014/main" id="{7F00745D-1692-7CC5-48BC-25A2038156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652" y="177800"/>
            <a:ext cx="11624697" cy="6502400"/>
          </a:xfrm>
        </p:spPr>
      </p:pic>
    </p:spTree>
    <p:extLst>
      <p:ext uri="{BB962C8B-B14F-4D97-AF65-F5344CB8AC3E}">
        <p14:creationId xmlns:p14="http://schemas.microsoft.com/office/powerpoint/2010/main" val="863055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3F4D7-A818-3DA1-EBF4-E05BAE6E0F89}"/>
            </a:ext>
          </a:extLst>
        </p:cNvPr>
        <p:cNvGrpSpPr/>
        <p:nvPr/>
      </p:nvGrpSpPr>
      <p:grpSpPr>
        <a:xfrm>
          <a:off x="0" y="0"/>
          <a:ext cx="0" cy="0"/>
          <a:chOff x="0" y="0"/>
          <a:chExt cx="0" cy="0"/>
        </a:xfrm>
      </p:grpSpPr>
      <p:pic>
        <p:nvPicPr>
          <p:cNvPr id="7" name="Picture 6" descr="A white sign with red text&#10;&#10;AI-generated content may be incorrect.">
            <a:extLst>
              <a:ext uri="{FF2B5EF4-FFF2-40B4-BE49-F238E27FC236}">
                <a16:creationId xmlns:a16="http://schemas.microsoft.com/office/drawing/2014/main" id="{1E805A76-2444-F288-AA75-D6A1A9E61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0870" y="0"/>
            <a:ext cx="4150259" cy="6858000"/>
          </a:xfrm>
          <a:prstGeom prst="rect">
            <a:avLst/>
          </a:prstGeom>
        </p:spPr>
      </p:pic>
    </p:spTree>
    <p:extLst>
      <p:ext uri="{BB962C8B-B14F-4D97-AF65-F5344CB8AC3E}">
        <p14:creationId xmlns:p14="http://schemas.microsoft.com/office/powerpoint/2010/main" val="4198891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24A6D-3643-9BAA-A809-CFE0CFA92782}"/>
            </a:ext>
          </a:extLst>
        </p:cNvPr>
        <p:cNvGrpSpPr/>
        <p:nvPr/>
      </p:nvGrpSpPr>
      <p:grpSpPr>
        <a:xfrm>
          <a:off x="0" y="0"/>
          <a:ext cx="0" cy="0"/>
          <a:chOff x="0" y="0"/>
          <a:chExt cx="0" cy="0"/>
        </a:xfrm>
      </p:grpSpPr>
      <p:pic>
        <p:nvPicPr>
          <p:cNvPr id="7" name="Picture 6" descr="A screenshot of a chat&#10;&#10;AI-generated content may be incorrect.">
            <a:extLst>
              <a:ext uri="{FF2B5EF4-FFF2-40B4-BE49-F238E27FC236}">
                <a16:creationId xmlns:a16="http://schemas.microsoft.com/office/drawing/2014/main" id="{246487A4-8DF8-148C-6FB5-D64EC8226B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16" y="216310"/>
            <a:ext cx="11892302" cy="6499122"/>
          </a:xfrm>
          <a:prstGeom prst="rect">
            <a:avLst/>
          </a:prstGeom>
        </p:spPr>
      </p:pic>
    </p:spTree>
    <p:extLst>
      <p:ext uri="{BB962C8B-B14F-4D97-AF65-F5344CB8AC3E}">
        <p14:creationId xmlns:p14="http://schemas.microsoft.com/office/powerpoint/2010/main" val="4110500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FBA22-5C85-A20F-1DFA-E0C50133E6C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108816-DC6D-1424-DA9C-DAAE16AEE02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26684" y="64620"/>
            <a:ext cx="6508628" cy="6793381"/>
          </a:xfrm>
          <a:prstGeom prst="rect">
            <a:avLst/>
          </a:prstGeom>
        </p:spPr>
      </p:pic>
    </p:spTree>
    <p:extLst>
      <p:ext uri="{BB962C8B-B14F-4D97-AF65-F5344CB8AC3E}">
        <p14:creationId xmlns:p14="http://schemas.microsoft.com/office/powerpoint/2010/main" val="346733015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F786E5-84B0-2DEF-E08B-04B072C3B8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26684" y="64620"/>
            <a:ext cx="6508628" cy="6793381"/>
          </a:xfrm>
          <a:prstGeom prst="rect">
            <a:avLst/>
          </a:prstGeom>
        </p:spPr>
      </p:pic>
      <p:sp>
        <p:nvSpPr>
          <p:cNvPr id="2" name="Arrow: Right 1">
            <a:extLst>
              <a:ext uri="{FF2B5EF4-FFF2-40B4-BE49-F238E27FC236}">
                <a16:creationId xmlns:a16="http://schemas.microsoft.com/office/drawing/2014/main" id="{8266EDA2-43B4-4DA5-7C0B-303D548AFE4E}"/>
              </a:ext>
            </a:extLst>
          </p:cNvPr>
          <p:cNvSpPr/>
          <p:nvPr/>
        </p:nvSpPr>
        <p:spPr>
          <a:xfrm rot="18304257">
            <a:off x="1569064" y="1208289"/>
            <a:ext cx="2045588" cy="4272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031839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DDE0-BA71-D349-84A5-D170DE30FCA1}"/>
            </a:ext>
          </a:extLst>
        </p:cNvPr>
        <p:cNvGrpSpPr/>
        <p:nvPr/>
      </p:nvGrpSpPr>
      <p:grpSpPr>
        <a:xfrm>
          <a:off x="0" y="0"/>
          <a:ext cx="0" cy="0"/>
          <a:chOff x="0" y="0"/>
          <a:chExt cx="0" cy="0"/>
        </a:xfrm>
      </p:grpSpPr>
      <p:pic>
        <p:nvPicPr>
          <p:cNvPr id="3" name="Picture 2" descr="A group of people sitting at a desk&#10;&#10;AI-generated content may be incorrect.">
            <a:extLst>
              <a:ext uri="{FF2B5EF4-FFF2-40B4-BE49-F238E27FC236}">
                <a16:creationId xmlns:a16="http://schemas.microsoft.com/office/drawing/2014/main" id="{8212D0AC-2412-1CF8-58BF-BD2575B5A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451" y="0"/>
            <a:ext cx="9689097" cy="6858000"/>
          </a:xfrm>
          <a:prstGeom prst="rect">
            <a:avLst/>
          </a:prstGeom>
        </p:spPr>
      </p:pic>
    </p:spTree>
    <p:extLst>
      <p:ext uri="{BB962C8B-B14F-4D97-AF65-F5344CB8AC3E}">
        <p14:creationId xmlns:p14="http://schemas.microsoft.com/office/powerpoint/2010/main" val="2161023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3488-A6E1-B1B2-AC01-AD662A2F86E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CC0190-F412-4E71-120B-832EE2562F96}"/>
              </a:ext>
            </a:extLst>
          </p:cNvPr>
          <p:cNvSpPr txBox="1"/>
          <p:nvPr/>
        </p:nvSpPr>
        <p:spPr>
          <a:xfrm>
            <a:off x="275303" y="550606"/>
            <a:ext cx="11238271" cy="5262979"/>
          </a:xfrm>
          <a:prstGeom prst="rect">
            <a:avLst/>
          </a:prstGeom>
          <a:noFill/>
        </p:spPr>
        <p:txBody>
          <a:bodyPr wrap="square" rtlCol="0">
            <a:spAutoFit/>
          </a:bodyPr>
          <a:lstStyle/>
          <a:p>
            <a:pPr marL="685800" indent="-685800">
              <a:buFont typeface="Arial" panose="020B0604020202020204" pitchFamily="34" charset="0"/>
              <a:buChar char="•"/>
            </a:pPr>
            <a:r>
              <a:rPr lang="en-US" sz="4800" dirty="0"/>
              <a:t>Keep employees engaged</a:t>
            </a:r>
          </a:p>
          <a:p>
            <a:pPr marL="685800" indent="-685800">
              <a:buFont typeface="Arial" panose="020B0604020202020204" pitchFamily="34" charset="0"/>
              <a:buChar char="•"/>
            </a:pPr>
            <a:endParaRPr lang="en-US" sz="4800" dirty="0"/>
          </a:p>
          <a:p>
            <a:pPr marL="685800" indent="-685800">
              <a:buFont typeface="Arial" panose="020B0604020202020204" pitchFamily="34" charset="0"/>
              <a:buChar char="•"/>
            </a:pPr>
            <a:r>
              <a:rPr lang="en-US" sz="4800" dirty="0"/>
              <a:t>Don’t ignore complaints</a:t>
            </a:r>
          </a:p>
          <a:p>
            <a:pPr marL="685800" indent="-685800">
              <a:buFont typeface="Arial" panose="020B0604020202020204" pitchFamily="34" charset="0"/>
              <a:buChar char="•"/>
            </a:pPr>
            <a:endParaRPr lang="en-US" sz="4800" dirty="0"/>
          </a:p>
          <a:p>
            <a:pPr marL="685800" indent="-685800">
              <a:buFont typeface="Arial" panose="020B0604020202020204" pitchFamily="34" charset="0"/>
              <a:buChar char="•"/>
            </a:pPr>
            <a:r>
              <a:rPr lang="en-US" sz="4800" dirty="0"/>
              <a:t>Show you listen and explain why you cannot do what they want (seat at the table)</a:t>
            </a:r>
          </a:p>
        </p:txBody>
      </p:sp>
    </p:spTree>
    <p:extLst>
      <p:ext uri="{BB962C8B-B14F-4D97-AF65-F5344CB8AC3E}">
        <p14:creationId xmlns:p14="http://schemas.microsoft.com/office/powerpoint/2010/main" val="1658480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F1106C-CE6C-A330-24D5-F26E9267DC79}"/>
              </a:ext>
            </a:extLst>
          </p:cNvPr>
          <p:cNvSpPr>
            <a:spLocks noGrp="1"/>
          </p:cNvSpPr>
          <p:nvPr>
            <p:ph idx="1"/>
          </p:nvPr>
        </p:nvSpPr>
        <p:spPr>
          <a:xfrm>
            <a:off x="838200" y="325926"/>
            <a:ext cx="10515600" cy="5851039"/>
          </a:xfrm>
        </p:spPr>
        <p:txBody>
          <a:bodyPr/>
          <a:lstStyle/>
          <a:p>
            <a:pPr marL="0" indent="0">
              <a:buNone/>
            </a:pPr>
            <a:r>
              <a:rPr lang="en-US" sz="4000" dirty="0">
                <a:solidFill>
                  <a:schemeClr val="tx1"/>
                </a:solidFill>
                <a:latin typeface="Times New Roman" panose="02020603050405020304" pitchFamily="18" charset="0"/>
                <a:cs typeface="Times New Roman" panose="02020603050405020304" pitchFamily="18" charset="0"/>
              </a:rPr>
              <a:t>The FLSA does </a:t>
            </a:r>
            <a:r>
              <a:rPr lang="en-US" sz="4000" i="1" dirty="0">
                <a:solidFill>
                  <a:schemeClr val="tx1"/>
                </a:solidFill>
                <a:latin typeface="Times New Roman" panose="02020603050405020304" pitchFamily="18" charset="0"/>
                <a:cs typeface="Times New Roman" panose="02020603050405020304" pitchFamily="18" charset="0"/>
              </a:rPr>
              <a:t>not</a:t>
            </a:r>
            <a:r>
              <a:rPr lang="en-US" sz="4000" dirty="0">
                <a:solidFill>
                  <a:schemeClr val="tx1"/>
                </a:solidFill>
                <a:latin typeface="Times New Roman" panose="02020603050405020304" pitchFamily="18" charset="0"/>
                <a:cs typeface="Times New Roman" panose="02020603050405020304" pitchFamily="18" charset="0"/>
              </a:rPr>
              <a:t> require:</a:t>
            </a:r>
          </a:p>
          <a:p>
            <a:pPr>
              <a:buFont typeface="+mj-lt"/>
              <a:buAutoNum type="arabicPeriod"/>
            </a:pPr>
            <a:r>
              <a:rPr lang="en-US" sz="4000" dirty="0">
                <a:solidFill>
                  <a:schemeClr val="tx1"/>
                </a:solidFill>
                <a:latin typeface="Times New Roman" panose="02020603050405020304" pitchFamily="18" charset="0"/>
                <a:cs typeface="Times New Roman" panose="02020603050405020304" pitchFamily="18" charset="0"/>
              </a:rPr>
              <a:t> vacation, holiday, severance, or sick pay;</a:t>
            </a:r>
          </a:p>
          <a:p>
            <a:pPr>
              <a:buFont typeface="+mj-lt"/>
              <a:buAutoNum type="arabicPeriod"/>
            </a:pPr>
            <a:r>
              <a:rPr lang="en-US" sz="4000" dirty="0">
                <a:solidFill>
                  <a:schemeClr val="tx1"/>
                </a:solidFill>
                <a:latin typeface="Times New Roman" panose="02020603050405020304" pitchFamily="18" charset="0"/>
                <a:cs typeface="Times New Roman" panose="02020603050405020304" pitchFamily="18" charset="0"/>
              </a:rPr>
              <a:t> meal or rest periods, holidays off, or vacations;</a:t>
            </a:r>
          </a:p>
          <a:p>
            <a:pPr>
              <a:buFont typeface="+mj-lt"/>
              <a:buAutoNum type="arabicPeriod"/>
            </a:pPr>
            <a:r>
              <a:rPr lang="en-US" sz="4000" dirty="0">
                <a:solidFill>
                  <a:schemeClr val="tx1"/>
                </a:solidFill>
                <a:latin typeface="Times New Roman" panose="02020603050405020304" pitchFamily="18" charset="0"/>
                <a:cs typeface="Times New Roman" panose="02020603050405020304" pitchFamily="18" charset="0"/>
              </a:rPr>
              <a:t> premium pay for weekend or holiday work;</a:t>
            </a:r>
          </a:p>
          <a:p>
            <a:pPr>
              <a:buFont typeface="+mj-lt"/>
              <a:buAutoNum type="arabicPeriod"/>
            </a:pPr>
            <a:r>
              <a:rPr lang="en-US" sz="4000" dirty="0">
                <a:solidFill>
                  <a:schemeClr val="tx1"/>
                </a:solidFill>
                <a:latin typeface="Times New Roman" panose="02020603050405020304" pitchFamily="18" charset="0"/>
                <a:cs typeface="Times New Roman" panose="02020603050405020304" pitchFamily="18" charset="0"/>
              </a:rPr>
              <a:t> pay raises or fringe benefits; or</a:t>
            </a:r>
          </a:p>
          <a:p>
            <a:pPr>
              <a:buFont typeface="+mj-lt"/>
              <a:buAutoNum type="arabicPeriod"/>
            </a:pPr>
            <a:r>
              <a:rPr lang="en-US" sz="4000" dirty="0">
                <a:solidFill>
                  <a:schemeClr val="tx1"/>
                </a:solidFill>
                <a:latin typeface="Times New Roman" panose="02020603050405020304" pitchFamily="18" charset="0"/>
                <a:cs typeface="Times New Roman" panose="02020603050405020304" pitchFamily="18" charset="0"/>
              </a:rPr>
              <a:t> a discharge notice, reason for discharge, or immediate payment of final wages to terminated employees.</a:t>
            </a:r>
          </a:p>
          <a:p>
            <a:endParaRPr lang="en-US" dirty="0"/>
          </a:p>
        </p:txBody>
      </p:sp>
    </p:spTree>
    <p:extLst>
      <p:ext uri="{BB962C8B-B14F-4D97-AF65-F5344CB8AC3E}">
        <p14:creationId xmlns:p14="http://schemas.microsoft.com/office/powerpoint/2010/main" val="402831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74F8C6-E1CF-97B2-088D-131F6FB5B21F}"/>
              </a:ext>
            </a:extLst>
          </p:cNvPr>
          <p:cNvSpPr>
            <a:spLocks noGrp="1"/>
          </p:cNvSpPr>
          <p:nvPr>
            <p:ph idx="1"/>
          </p:nvPr>
        </p:nvSpPr>
        <p:spPr>
          <a:xfrm>
            <a:off x="838200" y="181070"/>
            <a:ext cx="10515600" cy="5995895"/>
          </a:xfrm>
        </p:spPr>
        <p:txBody>
          <a:bodyPr>
            <a:normAutofit/>
          </a:bodyPr>
          <a:lstStyle/>
          <a:p>
            <a:pPr marL="0" indent="0" algn="ctr">
              <a:buNone/>
            </a:pPr>
            <a:r>
              <a:rPr lang="en-US" b="1" dirty="0">
                <a:latin typeface="Times New Roman" panose="02020603050405020304" pitchFamily="18" charset="0"/>
                <a:cs typeface="Times New Roman" panose="02020603050405020304" pitchFamily="18" charset="0"/>
              </a:rPr>
              <a:t>Exemptions from Both Minimum Wage and Overtime Pay</a:t>
            </a:r>
            <a:endParaRPr lang="en-US" dirty="0">
              <a:latin typeface="Times New Roman" panose="02020603050405020304" pitchFamily="18" charset="0"/>
              <a:cs typeface="Times New Roman" panose="02020603050405020304" pitchFamily="18" charset="0"/>
            </a:endParaRPr>
          </a:p>
          <a:p>
            <a:pPr>
              <a:buFont typeface="+mj-lt"/>
              <a:buAutoNum type="arabicPeriod"/>
            </a:pPr>
            <a:r>
              <a:rPr lang="en-US" dirty="0">
                <a:highlight>
                  <a:srgbClr val="FFFF00"/>
                </a:highlight>
                <a:latin typeface="Times New Roman" panose="02020603050405020304" pitchFamily="18" charset="0"/>
                <a:cs typeface="Times New Roman" panose="02020603050405020304" pitchFamily="18" charset="0"/>
              </a:rPr>
              <a:t>Executive, administrative, and professional</a:t>
            </a:r>
            <a:r>
              <a:rPr lang="en-US" dirty="0">
                <a:latin typeface="Times New Roman" panose="02020603050405020304" pitchFamily="18" charset="0"/>
                <a:cs typeface="Times New Roman" panose="02020603050405020304" pitchFamily="18" charset="0"/>
              </a:rPr>
              <a:t> employees (including teachers and academic administrative personnel in elementary and secondary schools), outside sales employees, and employees in certain computer-related occupations (as defined in DOL regulations);</a:t>
            </a:r>
          </a:p>
          <a:p>
            <a:pPr>
              <a:buFont typeface="+mj-lt"/>
              <a:buAutoNum type="arabicPeriod"/>
            </a:pPr>
            <a:r>
              <a:rPr lang="en-US" dirty="0">
                <a:latin typeface="Times New Roman" panose="02020603050405020304" pitchFamily="18" charset="0"/>
                <a:cs typeface="Times New Roman" panose="02020603050405020304" pitchFamily="18" charset="0"/>
              </a:rPr>
              <a:t>Employees of certain seasonal amusement or recreational establishments, employees of certain small newspapers, seamen employed on foreign vessels, employees engaged in fishing operations, and employees engaged in newspaper delivery;</a:t>
            </a:r>
          </a:p>
          <a:p>
            <a:pPr>
              <a:buFont typeface="+mj-lt"/>
              <a:buAutoNum type="arabicPeriod"/>
            </a:pPr>
            <a:r>
              <a:rPr lang="en-US" dirty="0">
                <a:latin typeface="Times New Roman" panose="02020603050405020304" pitchFamily="18" charset="0"/>
                <a:cs typeface="Times New Roman" panose="02020603050405020304" pitchFamily="18" charset="0"/>
              </a:rPr>
              <a:t>Farmworkers employed by anyone who used no more than 500 “man-days” of farm labor in any calendar quarter of the preceding calendar year;</a:t>
            </a:r>
          </a:p>
          <a:p>
            <a:pPr>
              <a:buFont typeface="+mj-lt"/>
              <a:buAutoNum type="arabicPeriod"/>
            </a:pPr>
            <a:r>
              <a:rPr lang="en-US" dirty="0">
                <a:latin typeface="Times New Roman" panose="02020603050405020304" pitchFamily="18" charset="0"/>
                <a:cs typeface="Times New Roman" panose="02020603050405020304" pitchFamily="18" charset="0"/>
              </a:rPr>
              <a:t>Casual babysitters and persons employed as companions to the elderly or infirm.</a:t>
            </a:r>
          </a:p>
          <a:p>
            <a:endParaRPr lang="en-US" dirty="0"/>
          </a:p>
        </p:txBody>
      </p:sp>
    </p:spTree>
    <p:extLst>
      <p:ext uri="{BB962C8B-B14F-4D97-AF65-F5344CB8AC3E}">
        <p14:creationId xmlns:p14="http://schemas.microsoft.com/office/powerpoint/2010/main" val="3313245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D945CD-F9CE-95F5-2C87-D7EBFF2AAAB7}"/>
              </a:ext>
            </a:extLst>
          </p:cNvPr>
          <p:cNvSpPr>
            <a:spLocks noGrp="1"/>
          </p:cNvSpPr>
          <p:nvPr>
            <p:ph idx="1"/>
          </p:nvPr>
        </p:nvSpPr>
        <p:spPr>
          <a:xfrm>
            <a:off x="838200" y="244445"/>
            <a:ext cx="10515600" cy="6328372"/>
          </a:xfrm>
        </p:spPr>
        <p:txBody>
          <a:bodyPr>
            <a:normAutofit fontScale="77500" lnSpcReduction="20000"/>
          </a:bodyPr>
          <a:lstStyle/>
          <a:p>
            <a:pPr marL="0" indent="0">
              <a:buNone/>
            </a:pPr>
            <a:r>
              <a:rPr lang="en-US" sz="2900" b="1" dirty="0">
                <a:latin typeface="Times New Roman" panose="02020603050405020304" pitchFamily="18" charset="0"/>
                <a:cs typeface="Times New Roman" panose="02020603050405020304" pitchFamily="18" charset="0"/>
              </a:rPr>
              <a:t>Recordkeeping</a:t>
            </a:r>
          </a:p>
          <a:p>
            <a:r>
              <a:rPr lang="en-US" sz="2900" dirty="0">
                <a:latin typeface="Times New Roman" panose="02020603050405020304" pitchFamily="18" charset="0"/>
                <a:cs typeface="Times New Roman" panose="02020603050405020304" pitchFamily="18" charset="0"/>
              </a:rPr>
              <a:t>The FLSA requires employers to keep records on wages, hours, and other items, as specified in DOL recordkeeping regulations. The records do not have to be kept in any particular form and </a:t>
            </a:r>
            <a:r>
              <a:rPr lang="en-US" sz="2900" dirty="0">
                <a:highlight>
                  <a:srgbClr val="FFFF00"/>
                </a:highlight>
                <a:latin typeface="Times New Roman" panose="02020603050405020304" pitchFamily="18" charset="0"/>
                <a:cs typeface="Times New Roman" panose="02020603050405020304" pitchFamily="18" charset="0"/>
              </a:rPr>
              <a:t>time clocks need not be used</a:t>
            </a:r>
            <a:r>
              <a:rPr lang="en-US" sz="2900" dirty="0">
                <a:latin typeface="Times New Roman" panose="02020603050405020304" pitchFamily="18" charset="0"/>
                <a:cs typeface="Times New Roman" panose="02020603050405020304" pitchFamily="18" charset="0"/>
              </a:rPr>
              <a:t>. With respect to an employee subject to the minimum wage provisions or both the minimum wage and overtime pay provisions, </a:t>
            </a:r>
            <a:r>
              <a:rPr lang="en-US" sz="2900" dirty="0">
                <a:highlight>
                  <a:srgbClr val="00FF00"/>
                </a:highlight>
                <a:latin typeface="Times New Roman" panose="02020603050405020304" pitchFamily="18" charset="0"/>
                <a:cs typeface="Times New Roman" panose="02020603050405020304" pitchFamily="18" charset="0"/>
              </a:rPr>
              <a:t>the following records must be kept</a:t>
            </a:r>
            <a:r>
              <a:rPr lang="en-US" sz="2900" dirty="0">
                <a:latin typeface="Times New Roman" panose="02020603050405020304" pitchFamily="18" charset="0"/>
                <a:cs typeface="Times New Roman" panose="02020603050405020304" pitchFamily="18" charset="0"/>
              </a:rPr>
              <a:t>:</a:t>
            </a:r>
          </a:p>
          <a:p>
            <a:pPr>
              <a:buFont typeface="+mj-lt"/>
              <a:buAutoNum type="arabicPeriod"/>
            </a:pPr>
            <a:r>
              <a:rPr lang="en-US" sz="2900" dirty="0">
                <a:latin typeface="Times New Roman" panose="02020603050405020304" pitchFamily="18" charset="0"/>
                <a:cs typeface="Times New Roman" panose="02020603050405020304" pitchFamily="18" charset="0"/>
              </a:rPr>
              <a:t>personal information, including employee’s name, home address, occupation, sex, and birth date if under 19 years of age;</a:t>
            </a:r>
          </a:p>
          <a:p>
            <a:pPr>
              <a:buFont typeface="+mj-lt"/>
              <a:buAutoNum type="arabicPeriod"/>
            </a:pPr>
            <a:r>
              <a:rPr lang="en-US" sz="2900" dirty="0">
                <a:latin typeface="Times New Roman" panose="02020603050405020304" pitchFamily="18" charset="0"/>
                <a:cs typeface="Times New Roman" panose="02020603050405020304" pitchFamily="18" charset="0"/>
              </a:rPr>
              <a:t>hour and day when workweek begins;</a:t>
            </a:r>
          </a:p>
          <a:p>
            <a:pPr>
              <a:buFont typeface="+mj-lt"/>
              <a:buAutoNum type="arabicPeriod"/>
            </a:pPr>
            <a:r>
              <a:rPr lang="en-US" sz="2900" dirty="0">
                <a:highlight>
                  <a:srgbClr val="00FF00"/>
                </a:highlight>
                <a:latin typeface="Times New Roman" panose="02020603050405020304" pitchFamily="18" charset="0"/>
                <a:cs typeface="Times New Roman" panose="02020603050405020304" pitchFamily="18" charset="0"/>
              </a:rPr>
              <a:t>total hours worked each workday and each workweek</a:t>
            </a:r>
            <a:r>
              <a:rPr lang="en-US" sz="2900" dirty="0">
                <a:latin typeface="Times New Roman" panose="02020603050405020304" pitchFamily="18" charset="0"/>
                <a:cs typeface="Times New Roman" panose="02020603050405020304" pitchFamily="18" charset="0"/>
              </a:rPr>
              <a:t>;</a:t>
            </a:r>
          </a:p>
          <a:p>
            <a:pPr>
              <a:buFont typeface="+mj-lt"/>
              <a:buAutoNum type="arabicPeriod"/>
            </a:pPr>
            <a:r>
              <a:rPr lang="en-US" sz="2900" dirty="0">
                <a:latin typeface="Times New Roman" panose="02020603050405020304" pitchFamily="18" charset="0"/>
                <a:cs typeface="Times New Roman" panose="02020603050405020304" pitchFamily="18" charset="0"/>
              </a:rPr>
              <a:t>total daily or weekly straight-time earnings;</a:t>
            </a:r>
          </a:p>
          <a:p>
            <a:pPr>
              <a:buFont typeface="+mj-lt"/>
              <a:buAutoNum type="arabicPeriod"/>
            </a:pPr>
            <a:r>
              <a:rPr lang="en-US" sz="2900" dirty="0">
                <a:latin typeface="Times New Roman" panose="02020603050405020304" pitchFamily="18" charset="0"/>
                <a:cs typeface="Times New Roman" panose="02020603050405020304" pitchFamily="18" charset="0"/>
              </a:rPr>
              <a:t>regular hourly pay rate for any week when overtime is worked;</a:t>
            </a:r>
          </a:p>
          <a:p>
            <a:pPr>
              <a:buFont typeface="+mj-lt"/>
              <a:buAutoNum type="arabicPeriod"/>
            </a:pPr>
            <a:r>
              <a:rPr lang="en-US" sz="2900" dirty="0">
                <a:latin typeface="Times New Roman" panose="02020603050405020304" pitchFamily="18" charset="0"/>
                <a:cs typeface="Times New Roman" panose="02020603050405020304" pitchFamily="18" charset="0"/>
              </a:rPr>
              <a:t>total overtime pay for the workweek;</a:t>
            </a:r>
          </a:p>
          <a:p>
            <a:pPr>
              <a:buFont typeface="+mj-lt"/>
              <a:buAutoNum type="arabicPeriod"/>
            </a:pPr>
            <a:r>
              <a:rPr lang="en-US" sz="2900" dirty="0">
                <a:latin typeface="Times New Roman" panose="02020603050405020304" pitchFamily="18" charset="0"/>
                <a:cs typeface="Times New Roman" panose="02020603050405020304" pitchFamily="18" charset="0"/>
              </a:rPr>
              <a:t>deductions from or additions to wages;</a:t>
            </a:r>
          </a:p>
          <a:p>
            <a:pPr>
              <a:buFont typeface="+mj-lt"/>
              <a:buAutoNum type="arabicPeriod"/>
            </a:pPr>
            <a:r>
              <a:rPr lang="en-US" sz="2900" dirty="0">
                <a:latin typeface="Times New Roman" panose="02020603050405020304" pitchFamily="18" charset="0"/>
                <a:cs typeface="Times New Roman" panose="02020603050405020304" pitchFamily="18" charset="0"/>
              </a:rPr>
              <a:t>total wages paid each pay period; and</a:t>
            </a:r>
          </a:p>
          <a:p>
            <a:pPr>
              <a:buFont typeface="+mj-lt"/>
              <a:buAutoNum type="arabicPeriod"/>
            </a:pPr>
            <a:r>
              <a:rPr lang="en-US" sz="2900" dirty="0">
                <a:latin typeface="Times New Roman" panose="02020603050405020304" pitchFamily="18" charset="0"/>
                <a:cs typeface="Times New Roman" panose="02020603050405020304" pitchFamily="18" charset="0"/>
              </a:rPr>
              <a:t>date of payment and pay period covered.</a:t>
            </a:r>
          </a:p>
          <a:p>
            <a:endParaRPr lang="en-US" sz="2900" dirty="0">
              <a:latin typeface="Times New Roman" panose="02020603050405020304" pitchFamily="18" charset="0"/>
              <a:cs typeface="Times New Roman" panose="02020603050405020304" pitchFamily="18" charset="0"/>
            </a:endParaRPr>
          </a:p>
          <a:p>
            <a:pPr marL="0" indent="0">
              <a:buNone/>
            </a:pPr>
            <a:r>
              <a:rPr lang="en-US" sz="2900" dirty="0">
                <a:latin typeface="Times New Roman" panose="02020603050405020304" pitchFamily="18" charset="0"/>
                <a:cs typeface="Times New Roman" panose="02020603050405020304" pitchFamily="18" charset="0"/>
              </a:rPr>
              <a:t>Records required for exempt employees differ from those for nonexempt workers.</a:t>
            </a:r>
          </a:p>
          <a:p>
            <a:endParaRPr lang="en-US" dirty="0"/>
          </a:p>
        </p:txBody>
      </p:sp>
    </p:spTree>
    <p:extLst>
      <p:ext uri="{BB962C8B-B14F-4D97-AF65-F5344CB8AC3E}">
        <p14:creationId xmlns:p14="http://schemas.microsoft.com/office/powerpoint/2010/main" val="1970334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DD0EFF-0989-CC0C-3F70-40E67118B034}"/>
              </a:ext>
            </a:extLst>
          </p:cNvPr>
          <p:cNvSpPr>
            <a:spLocks noGrp="1"/>
          </p:cNvSpPr>
          <p:nvPr>
            <p:ph idx="1"/>
          </p:nvPr>
        </p:nvSpPr>
        <p:spPr>
          <a:xfrm>
            <a:off x="838200" y="253497"/>
            <a:ext cx="10515600" cy="6446067"/>
          </a:xfrm>
        </p:spPr>
        <p:txBody>
          <a:bodyPr>
            <a:normAutofit/>
          </a:bodyPr>
          <a:lstStyle/>
          <a:p>
            <a:pPr marL="0" indent="0" algn="ctr">
              <a:buNone/>
            </a:pPr>
            <a:r>
              <a:rPr lang="en-US" b="1" dirty="0">
                <a:latin typeface="Times New Roman" panose="02020603050405020304" pitchFamily="18" charset="0"/>
                <a:cs typeface="Times New Roman" panose="02020603050405020304" pitchFamily="18" charset="0"/>
              </a:rPr>
              <a:t>Terms Used in FLSA</a:t>
            </a:r>
          </a:p>
          <a:p>
            <a:r>
              <a:rPr lang="en-US" b="1" i="1" dirty="0">
                <a:latin typeface="Times New Roman" panose="02020603050405020304" pitchFamily="18" charset="0"/>
                <a:cs typeface="Times New Roman" panose="02020603050405020304" pitchFamily="18" charset="0"/>
              </a:rPr>
              <a:t>Workweek</a:t>
            </a:r>
            <a:r>
              <a:rPr lang="en-US" dirty="0">
                <a:latin typeface="Times New Roman" panose="02020603050405020304" pitchFamily="18" charset="0"/>
                <a:cs typeface="Times New Roman" panose="02020603050405020304" pitchFamily="18" charset="0"/>
              </a:rPr>
              <a:t> - A workweek is a period of 168 hours during 7 consecutive 24-hour periods. It may begin on any day of the week and at any hour of the day established by the employer. Generally, for purposes of minimum wage and overtime payment, each workweek stands alone; </a:t>
            </a:r>
            <a:r>
              <a:rPr lang="en-US" dirty="0">
                <a:highlight>
                  <a:srgbClr val="00FFFF"/>
                </a:highlight>
                <a:latin typeface="Times New Roman" panose="02020603050405020304" pitchFamily="18" charset="0"/>
                <a:cs typeface="Times New Roman" panose="02020603050405020304" pitchFamily="18" charset="0"/>
              </a:rPr>
              <a:t>there can be no averaging of 2 or more workweeks</a:t>
            </a:r>
            <a:r>
              <a:rPr lang="en-US" dirty="0">
                <a:latin typeface="Times New Roman" panose="02020603050405020304" pitchFamily="18" charset="0"/>
                <a:cs typeface="Times New Roman" panose="02020603050405020304" pitchFamily="18" charset="0"/>
              </a:rPr>
              <a:t>. Employee coverage, compliance with wage payment requirements, and the application of most exemptions are determined on a workweek basis.</a:t>
            </a:r>
          </a:p>
          <a:p>
            <a:r>
              <a:rPr lang="en-US" b="1" i="1" dirty="0">
                <a:latin typeface="Times New Roman" panose="02020603050405020304" pitchFamily="18" charset="0"/>
                <a:cs typeface="Times New Roman" panose="02020603050405020304" pitchFamily="18" charset="0"/>
              </a:rPr>
              <a:t>Hours Worked</a:t>
            </a:r>
            <a:r>
              <a:rPr lang="en-US" dirty="0">
                <a:latin typeface="Times New Roman" panose="02020603050405020304" pitchFamily="18" charset="0"/>
                <a:cs typeface="Times New Roman" panose="02020603050405020304" pitchFamily="18" charset="0"/>
              </a:rPr>
              <a:t> - Covered employees must be paid for all hours worked in a workweek. In general, “hours worked” includes all time an employee must be on duty, or on the employer’s premises or at any other prescribed place of work, </a:t>
            </a:r>
            <a:r>
              <a:rPr lang="en-US" dirty="0">
                <a:highlight>
                  <a:srgbClr val="FFFF00"/>
                </a:highlight>
                <a:latin typeface="Times New Roman" panose="02020603050405020304" pitchFamily="18" charset="0"/>
                <a:cs typeface="Times New Roman" panose="02020603050405020304" pitchFamily="18" charset="0"/>
              </a:rPr>
              <a:t>from the beginning of the first principal activity of the work day to the end of the last principal work activity of the workday</a:t>
            </a:r>
            <a:r>
              <a:rPr lang="en-US" dirty="0">
                <a:latin typeface="Times New Roman" panose="02020603050405020304" pitchFamily="18" charset="0"/>
                <a:cs typeface="Times New Roman" panose="02020603050405020304" pitchFamily="18" charset="0"/>
              </a:rPr>
              <a:t>. </a:t>
            </a:r>
            <a:r>
              <a:rPr lang="en-US" dirty="0">
                <a:highlight>
                  <a:srgbClr val="00FF00"/>
                </a:highlight>
                <a:latin typeface="Times New Roman" panose="02020603050405020304" pitchFamily="18" charset="0"/>
                <a:cs typeface="Times New Roman" panose="02020603050405020304" pitchFamily="18" charset="0"/>
              </a:rPr>
              <a:t>Also included is any additional time the employee is allowed (i.e., suffered or permitted) to work.</a:t>
            </a:r>
          </a:p>
          <a:p>
            <a:endParaRPr lang="en-US" dirty="0"/>
          </a:p>
        </p:txBody>
      </p:sp>
    </p:spTree>
    <p:extLst>
      <p:ext uri="{BB962C8B-B14F-4D97-AF65-F5344CB8AC3E}">
        <p14:creationId xmlns:p14="http://schemas.microsoft.com/office/powerpoint/2010/main" val="2133460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1E70D1-40B4-4561-AAC7-C35DE62802FF}"/>
              </a:ext>
            </a:extLst>
          </p:cNvPr>
          <p:cNvPicPr>
            <a:picLocks noChangeAspect="1"/>
          </p:cNvPicPr>
          <p:nvPr/>
        </p:nvPicPr>
        <p:blipFill>
          <a:blip r:embed="rId2"/>
          <a:srcRect/>
          <a:stretch/>
        </p:blipFill>
        <p:spPr>
          <a:xfrm>
            <a:off x="119785" y="475734"/>
            <a:ext cx="11952433" cy="3732439"/>
          </a:xfrm>
          <a:prstGeom prst="rect">
            <a:avLst/>
          </a:prstGeom>
        </p:spPr>
      </p:pic>
    </p:spTree>
    <p:extLst>
      <p:ext uri="{BB962C8B-B14F-4D97-AF65-F5344CB8AC3E}">
        <p14:creationId xmlns:p14="http://schemas.microsoft.com/office/powerpoint/2010/main" val="628860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69161DAF-FA69-4714-BED4-9422B5FE7137}"/>
              </a:ext>
            </a:extLst>
          </p:cNvPr>
          <p:cNvPicPr>
            <a:picLocks noChangeAspect="1"/>
          </p:cNvPicPr>
          <p:nvPr/>
        </p:nvPicPr>
        <p:blipFill>
          <a:blip r:embed="rId2"/>
          <a:srcRect/>
          <a:stretch/>
        </p:blipFill>
        <p:spPr>
          <a:xfrm>
            <a:off x="74180" y="85433"/>
            <a:ext cx="12117819" cy="5382307"/>
          </a:xfrm>
          <a:prstGeom prst="rect">
            <a:avLst/>
          </a:prstGeom>
        </p:spPr>
      </p:pic>
    </p:spTree>
    <p:extLst>
      <p:ext uri="{BB962C8B-B14F-4D97-AF65-F5344CB8AC3E}">
        <p14:creationId xmlns:p14="http://schemas.microsoft.com/office/powerpoint/2010/main" val="21624059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69161DAF-FA69-4714-BED4-9422B5FE7137}"/>
              </a:ext>
            </a:extLst>
          </p:cNvPr>
          <p:cNvPicPr>
            <a:picLocks noChangeAspect="1"/>
          </p:cNvPicPr>
          <p:nvPr/>
        </p:nvPicPr>
        <p:blipFill>
          <a:blip r:embed="rId2"/>
          <a:srcRect/>
          <a:stretch/>
        </p:blipFill>
        <p:spPr>
          <a:xfrm>
            <a:off x="1698083" y="0"/>
            <a:ext cx="9237396" cy="6821741"/>
          </a:xfrm>
          <a:prstGeom prst="rect">
            <a:avLst/>
          </a:prstGeom>
        </p:spPr>
      </p:pic>
    </p:spTree>
    <p:extLst>
      <p:ext uri="{BB962C8B-B14F-4D97-AF65-F5344CB8AC3E}">
        <p14:creationId xmlns:p14="http://schemas.microsoft.com/office/powerpoint/2010/main" val="2846648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D33B54D6-6172-4525-B757-F3BE782214E5}"/>
              </a:ext>
            </a:extLst>
          </p:cNvPr>
          <p:cNvSpPr txBox="1">
            <a:spLocks/>
          </p:cNvSpPr>
          <p:nvPr/>
        </p:nvSpPr>
        <p:spPr>
          <a:xfrm>
            <a:off x="1411551" y="397275"/>
            <a:ext cx="9368899" cy="1752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t>It is legal to not pay an employee overtime so long as the employee is paid a salary of at least $684/week (Poll)</a:t>
            </a:r>
          </a:p>
        </p:txBody>
      </p:sp>
      <p:sp>
        <p:nvSpPr>
          <p:cNvPr id="5" name="TextBox 4">
            <a:extLst>
              <a:ext uri="{FF2B5EF4-FFF2-40B4-BE49-F238E27FC236}">
                <a16:creationId xmlns:a16="http://schemas.microsoft.com/office/drawing/2014/main" id="{BDCBCF2D-76C7-472F-8F36-B9BDA35B911F}"/>
              </a:ext>
            </a:extLst>
          </p:cNvPr>
          <p:cNvSpPr txBox="1"/>
          <p:nvPr/>
        </p:nvSpPr>
        <p:spPr>
          <a:xfrm>
            <a:off x="1411551" y="2149875"/>
            <a:ext cx="8824403" cy="1938992"/>
          </a:xfrm>
          <a:prstGeom prst="rect">
            <a:avLst/>
          </a:prstGeom>
          <a:noFill/>
        </p:spPr>
        <p:txBody>
          <a:bodyPr wrap="square" rtlCol="0">
            <a:spAutoFit/>
          </a:bodyPr>
          <a:lstStyle/>
          <a:p>
            <a:r>
              <a:rPr lang="en-US" sz="6000" dirty="0"/>
              <a:t>___ True</a:t>
            </a:r>
          </a:p>
          <a:p>
            <a:r>
              <a:rPr lang="en-US" sz="6000" dirty="0"/>
              <a:t>___ False</a:t>
            </a:r>
          </a:p>
        </p:txBody>
      </p:sp>
    </p:spTree>
    <p:extLst>
      <p:ext uri="{BB962C8B-B14F-4D97-AF65-F5344CB8AC3E}">
        <p14:creationId xmlns:p14="http://schemas.microsoft.com/office/powerpoint/2010/main" val="181497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A96A08BF-E507-4028-BDEC-E02996AFE6C3}"/>
              </a:ext>
            </a:extLst>
          </p:cNvPr>
          <p:cNvSpPr txBox="1">
            <a:spLocks/>
          </p:cNvSpPr>
          <p:nvPr/>
        </p:nvSpPr>
        <p:spPr>
          <a:xfrm>
            <a:off x="1562471" y="397275"/>
            <a:ext cx="9217979" cy="1752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t>It is legal to not pay an employee overtime so long as the employee is paid a salary of at least $684/week (Poll)</a:t>
            </a:r>
          </a:p>
        </p:txBody>
      </p:sp>
      <p:sp>
        <p:nvSpPr>
          <p:cNvPr id="5" name="TextBox 4">
            <a:extLst>
              <a:ext uri="{FF2B5EF4-FFF2-40B4-BE49-F238E27FC236}">
                <a16:creationId xmlns:a16="http://schemas.microsoft.com/office/drawing/2014/main" id="{04F50422-C891-4B2E-AED4-C405B3745752}"/>
              </a:ext>
            </a:extLst>
          </p:cNvPr>
          <p:cNvSpPr txBox="1"/>
          <p:nvPr/>
        </p:nvSpPr>
        <p:spPr>
          <a:xfrm>
            <a:off x="1411551" y="2149875"/>
            <a:ext cx="8824403" cy="1938992"/>
          </a:xfrm>
          <a:prstGeom prst="rect">
            <a:avLst/>
          </a:prstGeom>
          <a:noFill/>
        </p:spPr>
        <p:txBody>
          <a:bodyPr wrap="square" rtlCol="0">
            <a:spAutoFit/>
          </a:bodyPr>
          <a:lstStyle/>
          <a:p>
            <a:r>
              <a:rPr lang="en-US" sz="6000" dirty="0"/>
              <a:t>___ True</a:t>
            </a:r>
          </a:p>
          <a:p>
            <a:r>
              <a:rPr lang="en-US" sz="6000" dirty="0"/>
              <a:t>___ False</a:t>
            </a:r>
          </a:p>
        </p:txBody>
      </p:sp>
      <p:sp>
        <p:nvSpPr>
          <p:cNvPr id="6" name="Multiplication Sign 5">
            <a:extLst>
              <a:ext uri="{FF2B5EF4-FFF2-40B4-BE49-F238E27FC236}">
                <a16:creationId xmlns:a16="http://schemas.microsoft.com/office/drawing/2014/main" id="{9ADD1DAA-27F8-4CC5-AC3B-B8040CBBA46E}"/>
              </a:ext>
            </a:extLst>
          </p:cNvPr>
          <p:cNvSpPr/>
          <p:nvPr/>
        </p:nvSpPr>
        <p:spPr>
          <a:xfrm>
            <a:off x="1562471" y="2988075"/>
            <a:ext cx="9144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69227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2982898" y="29525"/>
            <a:ext cx="6045693" cy="6777199"/>
          </a:xfrm>
          <a:prstGeom prst="rect">
            <a:avLst/>
          </a:prstGeom>
        </p:spPr>
      </p:pic>
    </p:spTree>
    <p:extLst>
      <p:ext uri="{BB962C8B-B14F-4D97-AF65-F5344CB8AC3E}">
        <p14:creationId xmlns:p14="http://schemas.microsoft.com/office/powerpoint/2010/main" val="2557131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279506" y="594143"/>
            <a:ext cx="11632991" cy="4693719"/>
          </a:xfrm>
          <a:prstGeom prst="rect">
            <a:avLst/>
          </a:prstGeom>
        </p:spPr>
      </p:pic>
    </p:spTree>
    <p:extLst>
      <p:ext uri="{BB962C8B-B14F-4D97-AF65-F5344CB8AC3E}">
        <p14:creationId xmlns:p14="http://schemas.microsoft.com/office/powerpoint/2010/main" val="1237416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15127" y="1118587"/>
            <a:ext cx="12108335" cy="4456591"/>
          </a:xfrm>
          <a:prstGeom prst="rect">
            <a:avLst/>
          </a:prstGeom>
        </p:spPr>
      </p:pic>
    </p:spTree>
    <p:extLst>
      <p:ext uri="{BB962C8B-B14F-4D97-AF65-F5344CB8AC3E}">
        <p14:creationId xmlns:p14="http://schemas.microsoft.com/office/powerpoint/2010/main" val="607903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2556933" y="107955"/>
            <a:ext cx="6739467" cy="6764156"/>
          </a:xfrm>
          <a:prstGeom prst="rect">
            <a:avLst/>
          </a:prstGeom>
        </p:spPr>
      </p:pic>
    </p:spTree>
    <p:extLst>
      <p:ext uri="{BB962C8B-B14F-4D97-AF65-F5344CB8AC3E}">
        <p14:creationId xmlns:p14="http://schemas.microsoft.com/office/powerpoint/2010/main" val="2045295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7E1A06-E048-49D4-B831-090BE1BC18F7}"/>
              </a:ext>
            </a:extLst>
          </p:cNvPr>
          <p:cNvPicPr>
            <a:picLocks noChangeAspect="1"/>
          </p:cNvPicPr>
          <p:nvPr/>
        </p:nvPicPr>
        <p:blipFill>
          <a:blip r:embed="rId2"/>
          <a:srcRect/>
          <a:stretch/>
        </p:blipFill>
        <p:spPr>
          <a:xfrm>
            <a:off x="2697635" y="80165"/>
            <a:ext cx="6796731" cy="6773171"/>
          </a:xfrm>
          <a:prstGeom prst="rect">
            <a:avLst/>
          </a:prstGeom>
        </p:spPr>
      </p:pic>
    </p:spTree>
    <p:extLst>
      <p:ext uri="{BB962C8B-B14F-4D97-AF65-F5344CB8AC3E}">
        <p14:creationId xmlns:p14="http://schemas.microsoft.com/office/powerpoint/2010/main" val="705843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7E1A06-E048-49D4-B831-090BE1BC18F7}"/>
              </a:ext>
            </a:extLst>
          </p:cNvPr>
          <p:cNvPicPr>
            <a:picLocks noChangeAspect="1"/>
          </p:cNvPicPr>
          <p:nvPr/>
        </p:nvPicPr>
        <p:blipFill>
          <a:blip r:embed="rId2"/>
          <a:srcRect/>
          <a:stretch/>
        </p:blipFill>
        <p:spPr>
          <a:xfrm>
            <a:off x="79520" y="139959"/>
            <a:ext cx="12114177" cy="5439747"/>
          </a:xfrm>
          <a:prstGeom prst="rect">
            <a:avLst/>
          </a:prstGeom>
        </p:spPr>
      </p:pic>
      <p:cxnSp>
        <p:nvCxnSpPr>
          <p:cNvPr id="4" name="Straight Connector 3">
            <a:extLst>
              <a:ext uri="{FF2B5EF4-FFF2-40B4-BE49-F238E27FC236}">
                <a16:creationId xmlns:a16="http://schemas.microsoft.com/office/drawing/2014/main" id="{73483D6A-D561-40C7-AC77-B2E40B4CAE81}"/>
              </a:ext>
            </a:extLst>
          </p:cNvPr>
          <p:cNvCxnSpPr>
            <a:cxnSpLocks/>
          </p:cNvCxnSpPr>
          <p:nvPr/>
        </p:nvCxnSpPr>
        <p:spPr>
          <a:xfrm>
            <a:off x="5152784" y="4142509"/>
            <a:ext cx="832381"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67680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4B3AA77-388A-4E29-97B2-517B8CE61E8A}"/>
              </a:ext>
            </a:extLst>
          </p:cNvPr>
          <p:cNvSpPr>
            <a:spLocks noGrp="1"/>
          </p:cNvSpPr>
          <p:nvPr>
            <p:ph type="subTitle" idx="1"/>
          </p:nvPr>
        </p:nvSpPr>
        <p:spPr>
          <a:xfrm>
            <a:off x="869132" y="400616"/>
            <a:ext cx="10013133" cy="1165635"/>
          </a:xfrm>
        </p:spPr>
        <p:txBody>
          <a:bodyPr>
            <a:noAutofit/>
          </a:bodyPr>
          <a:lstStyle/>
          <a:p>
            <a:r>
              <a:rPr lang="en-US" sz="3600" dirty="0">
                <a:solidFill>
                  <a:schemeClr val="tx1"/>
                </a:solidFill>
              </a:rPr>
              <a:t>Is a non-profit allowed to pay an employee compensatory time off (comp time) in lieu of paying overtime in the paycheck? </a:t>
            </a:r>
          </a:p>
        </p:txBody>
      </p:sp>
      <p:sp>
        <p:nvSpPr>
          <p:cNvPr id="3" name="TextBox 2">
            <a:extLst>
              <a:ext uri="{FF2B5EF4-FFF2-40B4-BE49-F238E27FC236}">
                <a16:creationId xmlns:a16="http://schemas.microsoft.com/office/drawing/2014/main" id="{85A84821-40DC-4240-A668-5FA603AABCBD}"/>
              </a:ext>
            </a:extLst>
          </p:cNvPr>
          <p:cNvSpPr txBox="1"/>
          <p:nvPr/>
        </p:nvSpPr>
        <p:spPr>
          <a:xfrm>
            <a:off x="869131" y="2752254"/>
            <a:ext cx="5957183" cy="2308324"/>
          </a:xfrm>
          <a:prstGeom prst="rect">
            <a:avLst/>
          </a:prstGeom>
          <a:noFill/>
        </p:spPr>
        <p:txBody>
          <a:bodyPr wrap="square" rtlCol="0">
            <a:spAutoFit/>
          </a:bodyPr>
          <a:lstStyle/>
          <a:p>
            <a:r>
              <a:rPr lang="en-US" sz="3600" dirty="0"/>
              <a:t>_________ Yes</a:t>
            </a:r>
          </a:p>
          <a:p>
            <a:endParaRPr lang="en-US" sz="3600" dirty="0"/>
          </a:p>
          <a:p>
            <a:endParaRPr lang="en-US" sz="3600" dirty="0"/>
          </a:p>
          <a:p>
            <a:r>
              <a:rPr lang="en-US" sz="3600" dirty="0"/>
              <a:t>_________ No</a:t>
            </a:r>
          </a:p>
        </p:txBody>
      </p:sp>
    </p:spTree>
    <p:extLst>
      <p:ext uri="{BB962C8B-B14F-4D97-AF65-F5344CB8AC3E}">
        <p14:creationId xmlns:p14="http://schemas.microsoft.com/office/powerpoint/2010/main" val="752107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4B3AA77-388A-4E29-97B2-517B8CE61E8A}"/>
              </a:ext>
            </a:extLst>
          </p:cNvPr>
          <p:cNvSpPr>
            <a:spLocks noGrp="1"/>
          </p:cNvSpPr>
          <p:nvPr>
            <p:ph type="subTitle" idx="1"/>
          </p:nvPr>
        </p:nvSpPr>
        <p:spPr>
          <a:xfrm>
            <a:off x="869132" y="400616"/>
            <a:ext cx="10013133" cy="1165635"/>
          </a:xfrm>
        </p:spPr>
        <p:txBody>
          <a:bodyPr>
            <a:noAutofit/>
          </a:bodyPr>
          <a:lstStyle/>
          <a:p>
            <a:r>
              <a:rPr lang="en-US" sz="3600" dirty="0">
                <a:solidFill>
                  <a:schemeClr val="tx1"/>
                </a:solidFill>
              </a:rPr>
              <a:t>Is a non-profit allowed to pay an employee compensatory time off (comp time) in lieu of paying overtime in the paycheck? </a:t>
            </a:r>
          </a:p>
        </p:txBody>
      </p:sp>
      <p:sp>
        <p:nvSpPr>
          <p:cNvPr id="3" name="TextBox 2">
            <a:extLst>
              <a:ext uri="{FF2B5EF4-FFF2-40B4-BE49-F238E27FC236}">
                <a16:creationId xmlns:a16="http://schemas.microsoft.com/office/drawing/2014/main" id="{85A84821-40DC-4240-A668-5FA603AABCBD}"/>
              </a:ext>
            </a:extLst>
          </p:cNvPr>
          <p:cNvSpPr txBox="1"/>
          <p:nvPr/>
        </p:nvSpPr>
        <p:spPr>
          <a:xfrm>
            <a:off x="869131" y="2752254"/>
            <a:ext cx="5957183" cy="2308324"/>
          </a:xfrm>
          <a:prstGeom prst="rect">
            <a:avLst/>
          </a:prstGeom>
          <a:noFill/>
        </p:spPr>
        <p:txBody>
          <a:bodyPr wrap="square" rtlCol="0">
            <a:spAutoFit/>
          </a:bodyPr>
          <a:lstStyle/>
          <a:p>
            <a:r>
              <a:rPr lang="en-US" sz="3600" dirty="0"/>
              <a:t>_________ Yes</a:t>
            </a:r>
          </a:p>
          <a:p>
            <a:endParaRPr lang="en-US" sz="3600" dirty="0"/>
          </a:p>
          <a:p>
            <a:endParaRPr lang="en-US" sz="3600" dirty="0"/>
          </a:p>
          <a:p>
            <a:r>
              <a:rPr lang="en-US" sz="3600" dirty="0"/>
              <a:t>_________ No</a:t>
            </a:r>
          </a:p>
        </p:txBody>
      </p:sp>
      <p:pic>
        <p:nvPicPr>
          <p:cNvPr id="4" name="Graphic 3" descr="Checkmark">
            <a:extLst>
              <a:ext uri="{FF2B5EF4-FFF2-40B4-BE49-F238E27FC236}">
                <a16:creationId xmlns:a16="http://schemas.microsoft.com/office/drawing/2014/main" id="{67BD17DF-7FD3-42A9-A1E7-64874A4D30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39968" y="3621386"/>
            <a:ext cx="1366195" cy="1420359"/>
          </a:xfrm>
          <a:prstGeom prst="rect">
            <a:avLst/>
          </a:prstGeom>
        </p:spPr>
      </p:pic>
    </p:spTree>
    <p:extLst>
      <p:ext uri="{BB962C8B-B14F-4D97-AF65-F5344CB8AC3E}">
        <p14:creationId xmlns:p14="http://schemas.microsoft.com/office/powerpoint/2010/main" val="2284852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Description automatically generated">
            <a:extLst>
              <a:ext uri="{FF2B5EF4-FFF2-40B4-BE49-F238E27FC236}">
                <a16:creationId xmlns:a16="http://schemas.microsoft.com/office/drawing/2014/main" id="{0BBC2AB7-4C62-DBC1-01DD-0BFA70E891A5}"/>
              </a:ext>
            </a:extLst>
          </p:cNvPr>
          <p:cNvPicPr>
            <a:picLocks noChangeAspect="1"/>
          </p:cNvPicPr>
          <p:nvPr/>
        </p:nvPicPr>
        <p:blipFill>
          <a:blip r:embed="rId2"/>
          <a:stretch>
            <a:fillRect/>
          </a:stretch>
        </p:blipFill>
        <p:spPr>
          <a:xfrm>
            <a:off x="164013" y="1379544"/>
            <a:ext cx="11965476" cy="3136472"/>
          </a:xfrm>
          <a:prstGeom prst="rect">
            <a:avLst/>
          </a:prstGeom>
        </p:spPr>
      </p:pic>
    </p:spTree>
    <p:extLst>
      <p:ext uri="{BB962C8B-B14F-4D97-AF65-F5344CB8AC3E}">
        <p14:creationId xmlns:p14="http://schemas.microsoft.com/office/powerpoint/2010/main" val="1172771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64A2F1B-80B7-B783-4E98-E82DF8AD0AD3}"/>
              </a:ext>
            </a:extLst>
          </p:cNvPr>
          <p:cNvSpPr>
            <a:spLocks noGrp="1"/>
          </p:cNvSpPr>
          <p:nvPr>
            <p:ph type="subTitle" idx="1"/>
          </p:nvPr>
        </p:nvSpPr>
        <p:spPr/>
        <p:txBody>
          <a:bodyPr/>
          <a:lstStyle/>
          <a:p>
            <a:endParaRPr lang="en-US" dirty="0"/>
          </a:p>
        </p:txBody>
      </p:sp>
      <p:pic>
        <p:nvPicPr>
          <p:cNvPr id="4" name="Picture 3" descr="A screenshot of a text&#10;&#10;Description automatically generated">
            <a:extLst>
              <a:ext uri="{FF2B5EF4-FFF2-40B4-BE49-F238E27FC236}">
                <a16:creationId xmlns:a16="http://schemas.microsoft.com/office/drawing/2014/main" id="{77F5C86C-E66C-8CB3-7D9D-E208BE1ADC40}"/>
              </a:ext>
            </a:extLst>
          </p:cNvPr>
          <p:cNvPicPr>
            <a:picLocks noChangeAspect="1"/>
          </p:cNvPicPr>
          <p:nvPr/>
        </p:nvPicPr>
        <p:blipFill>
          <a:blip r:embed="rId2"/>
          <a:stretch>
            <a:fillRect/>
          </a:stretch>
        </p:blipFill>
        <p:spPr>
          <a:xfrm>
            <a:off x="443619" y="267095"/>
            <a:ext cx="11304762" cy="6323809"/>
          </a:xfrm>
          <a:prstGeom prst="rect">
            <a:avLst/>
          </a:prstGeom>
        </p:spPr>
      </p:pic>
    </p:spTree>
    <p:extLst>
      <p:ext uri="{BB962C8B-B14F-4D97-AF65-F5344CB8AC3E}">
        <p14:creationId xmlns:p14="http://schemas.microsoft.com/office/powerpoint/2010/main" val="29197523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236402" y="176002"/>
            <a:ext cx="10293069" cy="6505996"/>
          </a:xfrm>
          <a:prstGeom prst="rect">
            <a:avLst/>
          </a:prstGeom>
        </p:spPr>
      </p:pic>
      <p:sp>
        <p:nvSpPr>
          <p:cNvPr id="2" name="TextBox 1">
            <a:extLst>
              <a:ext uri="{FF2B5EF4-FFF2-40B4-BE49-F238E27FC236}">
                <a16:creationId xmlns:a16="http://schemas.microsoft.com/office/drawing/2014/main" id="{386D552D-3C39-497E-B330-A57088B40AF1}"/>
              </a:ext>
            </a:extLst>
          </p:cNvPr>
          <p:cNvSpPr txBox="1"/>
          <p:nvPr/>
        </p:nvSpPr>
        <p:spPr>
          <a:xfrm>
            <a:off x="2137854" y="828368"/>
            <a:ext cx="4160939" cy="769441"/>
          </a:xfrm>
          <a:prstGeom prst="rect">
            <a:avLst/>
          </a:prstGeom>
          <a:noFill/>
        </p:spPr>
        <p:txBody>
          <a:bodyPr wrap="square" rtlCol="0">
            <a:spAutoFit/>
          </a:bodyPr>
          <a:lstStyle/>
          <a:p>
            <a:r>
              <a:rPr lang="en-US" sz="4400" dirty="0">
                <a:solidFill>
                  <a:schemeClr val="accent1"/>
                </a:solidFill>
              </a:rPr>
              <a:t>	No</a:t>
            </a:r>
            <a:endParaRPr lang="en-US" sz="4400" dirty="0"/>
          </a:p>
        </p:txBody>
      </p:sp>
    </p:spTree>
    <p:extLst>
      <p:ext uri="{BB962C8B-B14F-4D97-AF65-F5344CB8AC3E}">
        <p14:creationId xmlns:p14="http://schemas.microsoft.com/office/powerpoint/2010/main" val="32942465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420D017-C8AB-4776-8296-38D43D31C98B}"/>
              </a:ext>
            </a:extLst>
          </p:cNvPr>
          <p:cNvSpPr>
            <a:spLocks noGrp="1"/>
          </p:cNvSpPr>
          <p:nvPr>
            <p:ph type="subTitle" idx="1"/>
          </p:nvPr>
        </p:nvSpPr>
        <p:spPr>
          <a:xfrm>
            <a:off x="914400" y="826128"/>
            <a:ext cx="9687208" cy="1752600"/>
          </a:xfrm>
        </p:spPr>
        <p:txBody>
          <a:bodyPr>
            <a:normAutofit/>
          </a:bodyPr>
          <a:lstStyle/>
          <a:p>
            <a:r>
              <a:rPr lang="en-US" sz="6000" dirty="0">
                <a:solidFill>
                  <a:schemeClr val="tx1"/>
                </a:solidFill>
              </a:rPr>
              <a:t>Must pay but can discipline</a:t>
            </a:r>
          </a:p>
        </p:txBody>
      </p:sp>
    </p:spTree>
    <p:extLst>
      <p:ext uri="{BB962C8B-B14F-4D97-AF65-F5344CB8AC3E}">
        <p14:creationId xmlns:p14="http://schemas.microsoft.com/office/powerpoint/2010/main" val="36724408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C6A17AFE-F709-7599-5B47-FB169BDE4DD3}"/>
              </a:ext>
            </a:extLst>
          </p:cNvPr>
          <p:cNvSpPr>
            <a:spLocks noGrp="1"/>
          </p:cNvSpPr>
          <p:nvPr>
            <p:ph type="subTitle" idx="1"/>
          </p:nvPr>
        </p:nvSpPr>
        <p:spPr/>
        <p:txBody>
          <a:bodyPr/>
          <a:lstStyle/>
          <a:p>
            <a:endParaRPr lang="en-US"/>
          </a:p>
        </p:txBody>
      </p:sp>
      <p:pic>
        <p:nvPicPr>
          <p:cNvPr id="6" name="Picture 5" descr="A white paper with black text on it&#10;&#10;Description automatically generated">
            <a:extLst>
              <a:ext uri="{FF2B5EF4-FFF2-40B4-BE49-F238E27FC236}">
                <a16:creationId xmlns:a16="http://schemas.microsoft.com/office/drawing/2014/main" id="{59EA9396-A8C0-48AA-6288-1EC968497ED3}"/>
              </a:ext>
            </a:extLst>
          </p:cNvPr>
          <p:cNvPicPr>
            <a:picLocks noChangeAspect="1"/>
          </p:cNvPicPr>
          <p:nvPr/>
        </p:nvPicPr>
        <p:blipFill>
          <a:blip r:embed="rId2"/>
          <a:stretch>
            <a:fillRect/>
          </a:stretch>
        </p:blipFill>
        <p:spPr>
          <a:xfrm>
            <a:off x="0" y="728716"/>
            <a:ext cx="12192000" cy="5400567"/>
          </a:xfrm>
          <a:prstGeom prst="rect">
            <a:avLst/>
          </a:prstGeom>
        </p:spPr>
      </p:pic>
    </p:spTree>
    <p:extLst>
      <p:ext uri="{BB962C8B-B14F-4D97-AF65-F5344CB8AC3E}">
        <p14:creationId xmlns:p14="http://schemas.microsoft.com/office/powerpoint/2010/main" val="1692398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hecklist with writing on it&#10;&#10;Description automatically generated">
            <a:extLst>
              <a:ext uri="{FF2B5EF4-FFF2-40B4-BE49-F238E27FC236}">
                <a16:creationId xmlns:a16="http://schemas.microsoft.com/office/drawing/2014/main" id="{15E31DAE-7C0A-FF20-35D2-5E93B4713939}"/>
              </a:ext>
            </a:extLst>
          </p:cNvPr>
          <p:cNvPicPr>
            <a:picLocks noGrp="1" noChangeAspect="1"/>
          </p:cNvPicPr>
          <p:nvPr>
            <p:ph idx="1"/>
          </p:nvPr>
        </p:nvPicPr>
        <p:blipFill>
          <a:blip r:embed="rId2"/>
          <a:stretch>
            <a:fillRect/>
          </a:stretch>
        </p:blipFill>
        <p:spPr>
          <a:xfrm>
            <a:off x="3085032" y="-13330"/>
            <a:ext cx="5118931" cy="6825242"/>
          </a:xfrm>
        </p:spPr>
      </p:pic>
    </p:spTree>
    <p:extLst>
      <p:ext uri="{BB962C8B-B14F-4D97-AF65-F5344CB8AC3E}">
        <p14:creationId xmlns:p14="http://schemas.microsoft.com/office/powerpoint/2010/main" val="32348996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social media post&#10;&#10;Description automatically generated">
            <a:extLst>
              <a:ext uri="{FF2B5EF4-FFF2-40B4-BE49-F238E27FC236}">
                <a16:creationId xmlns:a16="http://schemas.microsoft.com/office/drawing/2014/main" id="{F928EAB2-C79C-0201-D43D-B60CAE8B8B03}"/>
              </a:ext>
            </a:extLst>
          </p:cNvPr>
          <p:cNvPicPr>
            <a:picLocks noGrp="1" noChangeAspect="1"/>
          </p:cNvPicPr>
          <p:nvPr>
            <p:ph idx="1"/>
          </p:nvPr>
        </p:nvPicPr>
        <p:blipFill>
          <a:blip r:embed="rId2"/>
          <a:stretch>
            <a:fillRect/>
          </a:stretch>
        </p:blipFill>
        <p:spPr>
          <a:xfrm>
            <a:off x="3324314" y="0"/>
            <a:ext cx="4976945" cy="6529582"/>
          </a:xfrm>
        </p:spPr>
      </p:pic>
      <p:sp>
        <p:nvSpPr>
          <p:cNvPr id="6" name="Arrow: Right 5">
            <a:extLst>
              <a:ext uri="{FF2B5EF4-FFF2-40B4-BE49-F238E27FC236}">
                <a16:creationId xmlns:a16="http://schemas.microsoft.com/office/drawing/2014/main" id="{B14483B0-7177-E90C-8B1D-B300C739F709}"/>
              </a:ext>
            </a:extLst>
          </p:cNvPr>
          <p:cNvSpPr/>
          <p:nvPr/>
        </p:nvSpPr>
        <p:spPr>
          <a:xfrm>
            <a:off x="658026" y="1435694"/>
            <a:ext cx="2768838" cy="6580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74688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 letter&#10;&#10;Description automatically generated">
            <a:extLst>
              <a:ext uri="{FF2B5EF4-FFF2-40B4-BE49-F238E27FC236}">
                <a16:creationId xmlns:a16="http://schemas.microsoft.com/office/drawing/2014/main" id="{6ADF86BD-A944-3091-33DD-16ACD8FDA612}"/>
              </a:ext>
            </a:extLst>
          </p:cNvPr>
          <p:cNvPicPr>
            <a:picLocks noGrp="1" noChangeAspect="1"/>
          </p:cNvPicPr>
          <p:nvPr>
            <p:ph idx="1"/>
          </p:nvPr>
        </p:nvPicPr>
        <p:blipFill>
          <a:blip r:embed="rId2"/>
          <a:stretch>
            <a:fillRect/>
          </a:stretch>
        </p:blipFill>
        <p:spPr>
          <a:xfrm>
            <a:off x="2828658" y="-6708"/>
            <a:ext cx="5537675" cy="6792988"/>
          </a:xfrm>
        </p:spPr>
      </p:pic>
    </p:spTree>
    <p:extLst>
      <p:ext uri="{BB962C8B-B14F-4D97-AF65-F5344CB8AC3E}">
        <p14:creationId xmlns:p14="http://schemas.microsoft.com/office/powerpoint/2010/main" val="1960105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5FA1-0E62-133B-ABC8-EB31E30FF7AC}"/>
            </a:ext>
          </a:extLst>
        </p:cNvPr>
        <p:cNvGrpSpPr/>
        <p:nvPr/>
      </p:nvGrpSpPr>
      <p:grpSpPr>
        <a:xfrm>
          <a:off x="0" y="0"/>
          <a:ext cx="0" cy="0"/>
          <a:chOff x="0" y="0"/>
          <a:chExt cx="0" cy="0"/>
        </a:xfrm>
      </p:grpSpPr>
      <p:pic>
        <p:nvPicPr>
          <p:cNvPr id="6" name="Content Placeholder 5" descr="A person in a black jacket holding a hand dryer&#10;&#10;Description automatically generated">
            <a:extLst>
              <a:ext uri="{FF2B5EF4-FFF2-40B4-BE49-F238E27FC236}">
                <a16:creationId xmlns:a16="http://schemas.microsoft.com/office/drawing/2014/main" id="{8D955235-BA1E-66FA-93A5-6A32607B74BA}"/>
              </a:ext>
            </a:extLst>
          </p:cNvPr>
          <p:cNvPicPr>
            <a:picLocks noGrp="1" noChangeAspect="1"/>
          </p:cNvPicPr>
          <p:nvPr>
            <p:ph idx="1"/>
          </p:nvPr>
        </p:nvPicPr>
        <p:blipFill>
          <a:blip r:embed="rId2"/>
          <a:stretch>
            <a:fillRect/>
          </a:stretch>
        </p:blipFill>
        <p:spPr>
          <a:xfrm>
            <a:off x="3037840" y="12944"/>
            <a:ext cx="5242559" cy="6837171"/>
          </a:xfrm>
        </p:spPr>
      </p:pic>
    </p:spTree>
    <p:extLst>
      <p:ext uri="{BB962C8B-B14F-4D97-AF65-F5344CB8AC3E}">
        <p14:creationId xmlns:p14="http://schemas.microsoft.com/office/powerpoint/2010/main" val="2190689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ext, letter&#10;&#10;Description automatically generated">
            <a:extLst>
              <a:ext uri="{FF2B5EF4-FFF2-40B4-BE49-F238E27FC236}">
                <a16:creationId xmlns:a16="http://schemas.microsoft.com/office/drawing/2014/main" id="{2F313E34-84A7-D1BE-7BC1-FB237D37D478}"/>
              </a:ext>
            </a:extLst>
          </p:cNvPr>
          <p:cNvPicPr>
            <a:picLocks noGrp="1" noChangeAspect="1"/>
          </p:cNvPicPr>
          <p:nvPr>
            <p:ph idx="1"/>
          </p:nvPr>
        </p:nvPicPr>
        <p:blipFill>
          <a:blip r:embed="rId2"/>
          <a:stretch>
            <a:fillRect/>
          </a:stretch>
        </p:blipFill>
        <p:spPr>
          <a:xfrm>
            <a:off x="1914258" y="10623"/>
            <a:ext cx="7135738" cy="6809694"/>
          </a:xfrm>
        </p:spPr>
      </p:pic>
    </p:spTree>
    <p:extLst>
      <p:ext uri="{BB962C8B-B14F-4D97-AF65-F5344CB8AC3E}">
        <p14:creationId xmlns:p14="http://schemas.microsoft.com/office/powerpoint/2010/main" val="28783079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C6A17AFE-F709-7599-5B47-FB169BDE4DD3}"/>
              </a:ext>
            </a:extLst>
          </p:cNvPr>
          <p:cNvSpPr>
            <a:spLocks noGrp="1"/>
          </p:cNvSpPr>
          <p:nvPr>
            <p:ph type="subTitle" idx="1"/>
          </p:nvPr>
        </p:nvSpPr>
        <p:spPr/>
        <p:txBody>
          <a:bodyPr/>
          <a:lstStyle/>
          <a:p>
            <a:endParaRPr lang="en-US"/>
          </a:p>
        </p:txBody>
      </p:sp>
      <p:pic>
        <p:nvPicPr>
          <p:cNvPr id="3" name="Picture 2" descr="A screenshot of a phone&#10;&#10;Description automatically generated">
            <a:extLst>
              <a:ext uri="{FF2B5EF4-FFF2-40B4-BE49-F238E27FC236}">
                <a16:creationId xmlns:a16="http://schemas.microsoft.com/office/drawing/2014/main" id="{3CFDD3BB-4651-1B64-5F2A-FAEEA08AE7B1}"/>
              </a:ext>
            </a:extLst>
          </p:cNvPr>
          <p:cNvPicPr>
            <a:picLocks noChangeAspect="1"/>
          </p:cNvPicPr>
          <p:nvPr/>
        </p:nvPicPr>
        <p:blipFill>
          <a:blip r:embed="rId2"/>
          <a:stretch>
            <a:fillRect/>
          </a:stretch>
        </p:blipFill>
        <p:spPr>
          <a:xfrm>
            <a:off x="1402702" y="0"/>
            <a:ext cx="9386596" cy="6858000"/>
          </a:xfrm>
          <a:prstGeom prst="rect">
            <a:avLst/>
          </a:prstGeom>
        </p:spPr>
      </p:pic>
    </p:spTree>
    <p:extLst>
      <p:ext uri="{BB962C8B-B14F-4D97-AF65-F5344CB8AC3E}">
        <p14:creationId xmlns:p14="http://schemas.microsoft.com/office/powerpoint/2010/main" val="26274360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8FB33-F9D3-E4F4-98DA-86D3025AEC11}"/>
            </a:ext>
          </a:extLst>
        </p:cNvPr>
        <p:cNvGrpSpPr/>
        <p:nvPr/>
      </p:nvGrpSpPr>
      <p:grpSpPr>
        <a:xfrm>
          <a:off x="0" y="0"/>
          <a:ext cx="0" cy="0"/>
          <a:chOff x="0" y="0"/>
          <a:chExt cx="0" cy="0"/>
        </a:xfrm>
      </p:grpSpPr>
      <p:pic>
        <p:nvPicPr>
          <p:cNvPr id="4" name="Content Placeholder 3" descr="A screenshot of a text message&#10;&#10;Description automatically generated">
            <a:extLst>
              <a:ext uri="{FF2B5EF4-FFF2-40B4-BE49-F238E27FC236}">
                <a16:creationId xmlns:a16="http://schemas.microsoft.com/office/drawing/2014/main" id="{01D4C6E1-446A-DE3E-7812-272A33DE4D0A}"/>
              </a:ext>
            </a:extLst>
          </p:cNvPr>
          <p:cNvPicPr>
            <a:picLocks noGrp="1" noChangeAspect="1"/>
          </p:cNvPicPr>
          <p:nvPr>
            <p:ph idx="1"/>
          </p:nvPr>
        </p:nvPicPr>
        <p:blipFill>
          <a:blip r:embed="rId2"/>
          <a:stretch>
            <a:fillRect/>
          </a:stretch>
        </p:blipFill>
        <p:spPr>
          <a:xfrm>
            <a:off x="0" y="299250"/>
            <a:ext cx="11944197" cy="6448135"/>
          </a:xfrm>
        </p:spPr>
      </p:pic>
    </p:spTree>
    <p:extLst>
      <p:ext uri="{BB962C8B-B14F-4D97-AF65-F5344CB8AC3E}">
        <p14:creationId xmlns:p14="http://schemas.microsoft.com/office/powerpoint/2010/main" val="39267280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social media post&#10;&#10;Description automatically generated">
            <a:extLst>
              <a:ext uri="{FF2B5EF4-FFF2-40B4-BE49-F238E27FC236}">
                <a16:creationId xmlns:a16="http://schemas.microsoft.com/office/drawing/2014/main" id="{710BEE19-5A17-180E-5D51-06CEB791C8A8}"/>
              </a:ext>
            </a:extLst>
          </p:cNvPr>
          <p:cNvPicPr>
            <a:picLocks noGrp="1" noChangeAspect="1"/>
          </p:cNvPicPr>
          <p:nvPr>
            <p:ph idx="1"/>
          </p:nvPr>
        </p:nvPicPr>
        <p:blipFill>
          <a:blip r:embed="rId2"/>
          <a:stretch>
            <a:fillRect/>
          </a:stretch>
        </p:blipFill>
        <p:spPr>
          <a:xfrm>
            <a:off x="2598346" y="81369"/>
            <a:ext cx="7514376" cy="6759428"/>
          </a:xfrm>
        </p:spPr>
      </p:pic>
      <p:sp>
        <p:nvSpPr>
          <p:cNvPr id="2" name="Arrow: Right 1">
            <a:extLst>
              <a:ext uri="{FF2B5EF4-FFF2-40B4-BE49-F238E27FC236}">
                <a16:creationId xmlns:a16="http://schemas.microsoft.com/office/drawing/2014/main" id="{A4B7B739-4591-500C-C377-058392BFC933}"/>
              </a:ext>
            </a:extLst>
          </p:cNvPr>
          <p:cNvSpPr/>
          <p:nvPr/>
        </p:nvSpPr>
        <p:spPr>
          <a:xfrm rot="10800000">
            <a:off x="7206386" y="2700809"/>
            <a:ext cx="1627273" cy="325175"/>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3548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69473-7BF1-07F4-36FE-F2CA2AD3F987}"/>
            </a:ext>
          </a:extLst>
        </p:cNvPr>
        <p:cNvGrpSpPr/>
        <p:nvPr/>
      </p:nvGrpSpPr>
      <p:grpSpPr>
        <a:xfrm>
          <a:off x="0" y="0"/>
          <a:ext cx="0" cy="0"/>
          <a:chOff x="0" y="0"/>
          <a:chExt cx="0" cy="0"/>
        </a:xfrm>
      </p:grpSpPr>
      <p:pic>
        <p:nvPicPr>
          <p:cNvPr id="6" name="Content Placeholder 5" descr="A text on a screen&#10;&#10;Description automatically generated">
            <a:extLst>
              <a:ext uri="{FF2B5EF4-FFF2-40B4-BE49-F238E27FC236}">
                <a16:creationId xmlns:a16="http://schemas.microsoft.com/office/drawing/2014/main" id="{24FB42C3-4FDB-8182-76DE-4169ADADEF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59" y="558800"/>
            <a:ext cx="11984176" cy="2844800"/>
          </a:xfrm>
        </p:spPr>
      </p:pic>
    </p:spTree>
    <p:extLst>
      <p:ext uri="{BB962C8B-B14F-4D97-AF65-F5344CB8AC3E}">
        <p14:creationId xmlns:p14="http://schemas.microsoft.com/office/powerpoint/2010/main" val="31347570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1733067" y="77821"/>
            <a:ext cx="8539343" cy="6793075"/>
          </a:xfrm>
          <a:prstGeom prst="rect">
            <a:avLst/>
          </a:prstGeom>
        </p:spPr>
      </p:pic>
    </p:spTree>
    <p:extLst>
      <p:ext uri="{BB962C8B-B14F-4D97-AF65-F5344CB8AC3E}">
        <p14:creationId xmlns:p14="http://schemas.microsoft.com/office/powerpoint/2010/main" val="34287196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214605" y="258596"/>
            <a:ext cx="11462229" cy="6340807"/>
          </a:xfrm>
          <a:prstGeom prst="rect">
            <a:avLst/>
          </a:prstGeom>
        </p:spPr>
      </p:pic>
    </p:spTree>
    <p:extLst>
      <p:ext uri="{BB962C8B-B14F-4D97-AF65-F5344CB8AC3E}">
        <p14:creationId xmlns:p14="http://schemas.microsoft.com/office/powerpoint/2010/main" val="41838497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performance management&#10;&#10;AI-generated content may be incorrect.">
            <a:extLst>
              <a:ext uri="{FF2B5EF4-FFF2-40B4-BE49-F238E27FC236}">
                <a16:creationId xmlns:a16="http://schemas.microsoft.com/office/drawing/2014/main" id="{BFAB73D0-5E19-8925-8A04-4090C6A90367}"/>
              </a:ext>
            </a:extLst>
          </p:cNvPr>
          <p:cNvPicPr>
            <a:picLocks noChangeAspect="1"/>
          </p:cNvPicPr>
          <p:nvPr/>
        </p:nvPicPr>
        <p:blipFill>
          <a:blip r:embed="rId2"/>
          <a:stretch>
            <a:fillRect/>
          </a:stretch>
        </p:blipFill>
        <p:spPr>
          <a:xfrm>
            <a:off x="952499" y="0"/>
            <a:ext cx="10287001" cy="6858000"/>
          </a:xfrm>
          <a:prstGeom prst="rect">
            <a:avLst/>
          </a:prstGeom>
        </p:spPr>
      </p:pic>
    </p:spTree>
    <p:extLst>
      <p:ext uri="{BB962C8B-B14F-4D97-AF65-F5344CB8AC3E}">
        <p14:creationId xmlns:p14="http://schemas.microsoft.com/office/powerpoint/2010/main" val="36583173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FCF776-0EAC-7F92-AA82-59CF33246587}"/>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760609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64A2F1B-80B7-B783-4E98-E82DF8AD0AD3}"/>
              </a:ext>
            </a:extLst>
          </p:cNvPr>
          <p:cNvSpPr>
            <a:spLocks noGrp="1"/>
          </p:cNvSpPr>
          <p:nvPr>
            <p:ph type="subTitle" idx="1"/>
          </p:nvPr>
        </p:nvSpPr>
        <p:spPr>
          <a:xfrm>
            <a:off x="914400" y="4762500"/>
            <a:ext cx="8534400" cy="1752600"/>
          </a:xfrm>
        </p:spPr>
        <p:txBody>
          <a:bodyPr>
            <a:normAutofit lnSpcReduction="10000"/>
          </a:bodyPr>
          <a:lstStyle/>
          <a:p>
            <a:r>
              <a:rPr lang="en-US" sz="4400" b="1" dirty="0">
                <a:solidFill>
                  <a:schemeClr val="tx1"/>
                </a:solidFill>
              </a:rPr>
              <a:t>Unmet performance expectations are often due to </a:t>
            </a:r>
            <a:r>
              <a:rPr lang="en-US" sz="4400" b="1" dirty="0">
                <a:solidFill>
                  <a:schemeClr val="tx1"/>
                </a:solidFill>
                <a:highlight>
                  <a:srgbClr val="FFFF00"/>
                </a:highlight>
              </a:rPr>
              <a:t>unclear</a:t>
            </a:r>
            <a:r>
              <a:rPr lang="en-US" sz="4400" b="1" dirty="0">
                <a:solidFill>
                  <a:schemeClr val="tx1"/>
                </a:solidFill>
              </a:rPr>
              <a:t> or uncommunicated </a:t>
            </a:r>
            <a:r>
              <a:rPr lang="en-US" sz="4400" b="1" dirty="0">
                <a:solidFill>
                  <a:schemeClr val="tx1"/>
                </a:solidFill>
                <a:highlight>
                  <a:srgbClr val="FFFF00"/>
                </a:highlight>
              </a:rPr>
              <a:t>expectations</a:t>
            </a:r>
            <a:endParaRPr lang="en-US" sz="4400" dirty="0">
              <a:solidFill>
                <a:schemeClr val="tx1"/>
              </a:solidFill>
              <a:highlight>
                <a:srgbClr val="FFFF00"/>
              </a:highlight>
            </a:endParaRPr>
          </a:p>
          <a:p>
            <a:endParaRPr lang="en-US" dirty="0"/>
          </a:p>
        </p:txBody>
      </p:sp>
      <p:pic>
        <p:nvPicPr>
          <p:cNvPr id="5" name="Picture 4">
            <a:extLst>
              <a:ext uri="{FF2B5EF4-FFF2-40B4-BE49-F238E27FC236}">
                <a16:creationId xmlns:a16="http://schemas.microsoft.com/office/drawing/2014/main" id="{2D0458C8-11FF-4782-62DA-B380C7537737}"/>
              </a:ext>
            </a:extLst>
          </p:cNvPr>
          <p:cNvPicPr>
            <a:picLocks noChangeAspect="1"/>
          </p:cNvPicPr>
          <p:nvPr/>
        </p:nvPicPr>
        <p:blipFill>
          <a:blip r:embed="rId2"/>
          <a:stretch>
            <a:fillRect/>
          </a:stretch>
        </p:blipFill>
        <p:spPr>
          <a:xfrm>
            <a:off x="6222931" y="127231"/>
            <a:ext cx="5790476" cy="4123809"/>
          </a:xfrm>
          <a:prstGeom prst="rect">
            <a:avLst/>
          </a:prstGeom>
        </p:spPr>
      </p:pic>
    </p:spTree>
    <p:extLst>
      <p:ext uri="{BB962C8B-B14F-4D97-AF65-F5344CB8AC3E}">
        <p14:creationId xmlns:p14="http://schemas.microsoft.com/office/powerpoint/2010/main" val="20271762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E8BC292-CD6D-4393-390E-2823DD77079B}"/>
              </a:ext>
            </a:extLst>
          </p:cNvPr>
          <p:cNvSpPr>
            <a:spLocks noGrp="1"/>
          </p:cNvSpPr>
          <p:nvPr>
            <p:ph type="subTitle" idx="1"/>
          </p:nvPr>
        </p:nvSpPr>
        <p:spPr>
          <a:xfrm>
            <a:off x="495946" y="709047"/>
            <a:ext cx="10786820" cy="5629760"/>
          </a:xfrm>
        </p:spPr>
        <p:txBody>
          <a:bodyPr>
            <a:noAutofit/>
          </a:bodyPr>
          <a:lstStyle/>
          <a:p>
            <a:r>
              <a:rPr lang="en-US" sz="4000" dirty="0">
                <a:solidFill>
                  <a:schemeClr val="tx1"/>
                </a:solidFill>
                <a:latin typeface="Times New Roman" panose="02020603050405020304" pitchFamily="18" charset="0"/>
                <a:cs typeface="Times New Roman" panose="02020603050405020304" pitchFamily="18" charset="0"/>
              </a:rPr>
              <a:t>Do they know it’s a performance expectation to come to work on time?</a:t>
            </a:r>
          </a:p>
          <a:p>
            <a:r>
              <a:rPr lang="en-US" sz="4000" dirty="0">
                <a:solidFill>
                  <a:schemeClr val="tx1"/>
                </a:solidFill>
                <a:latin typeface="Times New Roman" panose="02020603050405020304" pitchFamily="18" charset="0"/>
                <a:cs typeface="Times New Roman" panose="02020603050405020304" pitchFamily="18" charset="0"/>
              </a:rPr>
              <a:t> Do they know </a:t>
            </a:r>
            <a:r>
              <a:rPr lang="en-US" sz="4000" i="1" dirty="0">
                <a:solidFill>
                  <a:schemeClr val="tx1"/>
                </a:solidFill>
                <a:latin typeface="Times New Roman" panose="02020603050405020304" pitchFamily="18" charset="0"/>
                <a:cs typeface="Times New Roman" panose="02020603050405020304" pitchFamily="18" charset="0"/>
              </a:rPr>
              <a:t>why</a:t>
            </a:r>
            <a:r>
              <a:rPr lang="en-US" sz="4000" dirty="0">
                <a:solidFill>
                  <a:schemeClr val="tx1"/>
                </a:solidFill>
                <a:latin typeface="Times New Roman" panose="02020603050405020304" pitchFamily="18" charset="0"/>
                <a:cs typeface="Times New Roman" panose="02020603050405020304" pitchFamily="18" charset="0"/>
              </a:rPr>
              <a:t>?</a:t>
            </a:r>
          </a:p>
          <a:p>
            <a:r>
              <a:rPr lang="en-US" sz="4000" dirty="0">
                <a:solidFill>
                  <a:schemeClr val="tx1"/>
                </a:solidFill>
                <a:latin typeface="Times New Roman" panose="02020603050405020304" pitchFamily="18" charset="0"/>
                <a:cs typeface="Times New Roman" panose="02020603050405020304" pitchFamily="18" charset="0"/>
              </a:rPr>
              <a:t>  </a:t>
            </a:r>
          </a:p>
          <a:p>
            <a:r>
              <a:rPr lang="en-US" sz="4000" dirty="0">
                <a:solidFill>
                  <a:schemeClr val="tx1"/>
                </a:solidFill>
                <a:latin typeface="Times New Roman" panose="02020603050405020304" pitchFamily="18" charset="0"/>
                <a:cs typeface="Times New Roman" panose="02020603050405020304" pitchFamily="18" charset="0"/>
              </a:rPr>
              <a:t>You need: Clear </a:t>
            </a:r>
            <a:r>
              <a:rPr lang="en-US" sz="4000" u="sng" dirty="0">
                <a:solidFill>
                  <a:schemeClr val="tx1"/>
                </a:solidFill>
                <a:latin typeface="Times New Roman" panose="02020603050405020304" pitchFamily="18" charset="0"/>
                <a:cs typeface="Times New Roman" panose="02020603050405020304" pitchFamily="18" charset="0"/>
              </a:rPr>
              <a:t>performance</a:t>
            </a:r>
            <a:r>
              <a:rPr lang="en-US" sz="4000" dirty="0">
                <a:solidFill>
                  <a:schemeClr val="tx1"/>
                </a:solidFill>
                <a:latin typeface="Times New Roman" panose="02020603050405020304" pitchFamily="18" charset="0"/>
                <a:cs typeface="Times New Roman" panose="02020603050405020304" pitchFamily="18" charset="0"/>
              </a:rPr>
              <a:t> expectations</a:t>
            </a:r>
          </a:p>
          <a:p>
            <a:r>
              <a:rPr lang="en-US" sz="4000" dirty="0">
                <a:solidFill>
                  <a:schemeClr val="tx1"/>
                </a:solidFill>
                <a:latin typeface="Times New Roman" panose="02020603050405020304" pitchFamily="18" charset="0"/>
                <a:cs typeface="Times New Roman" panose="02020603050405020304" pitchFamily="18" charset="0"/>
              </a:rPr>
              <a:t> </a:t>
            </a:r>
          </a:p>
          <a:p>
            <a:r>
              <a:rPr lang="en-US" sz="4000" dirty="0">
                <a:solidFill>
                  <a:schemeClr val="tx1"/>
                </a:solidFill>
                <a:latin typeface="Times New Roman" panose="02020603050405020304" pitchFamily="18" charset="0"/>
                <a:cs typeface="Times New Roman" panose="02020603050405020304" pitchFamily="18" charset="0"/>
              </a:rPr>
              <a:t>What about </a:t>
            </a:r>
            <a:r>
              <a:rPr lang="en-US" sz="4000" u="sng" dirty="0">
                <a:solidFill>
                  <a:schemeClr val="tx1"/>
                </a:solidFill>
                <a:latin typeface="Times New Roman" panose="02020603050405020304" pitchFamily="18" charset="0"/>
                <a:cs typeface="Times New Roman" panose="02020603050405020304" pitchFamily="18" charset="0"/>
              </a:rPr>
              <a:t>behavioral</a:t>
            </a:r>
            <a:r>
              <a:rPr lang="en-US" sz="4000" dirty="0">
                <a:solidFill>
                  <a:schemeClr val="tx1"/>
                </a:solidFill>
                <a:latin typeface="Times New Roman" panose="02020603050405020304" pitchFamily="18" charset="0"/>
                <a:cs typeface="Times New Roman" panose="02020603050405020304" pitchFamily="18" charset="0"/>
              </a:rPr>
              <a:t> expectations</a:t>
            </a:r>
          </a:p>
          <a:p>
            <a:r>
              <a:rPr lang="en-US" sz="4000" dirty="0">
                <a:solidFill>
                  <a:schemeClr val="tx1"/>
                </a:solidFill>
                <a:latin typeface="Times New Roman" panose="02020603050405020304" pitchFamily="18" charset="0"/>
                <a:cs typeface="Times New Roman" panose="02020603050405020304" pitchFamily="18" charset="0"/>
              </a:rPr>
              <a:t>More detail-oriented vs big picture</a:t>
            </a:r>
          </a:p>
        </p:txBody>
      </p:sp>
    </p:spTree>
    <p:extLst>
      <p:ext uri="{BB962C8B-B14F-4D97-AF65-F5344CB8AC3E}">
        <p14:creationId xmlns:p14="http://schemas.microsoft.com/office/powerpoint/2010/main" val="35647688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F0DCDD-EA0F-E6CC-AB27-AFDC2A1BC9B8}"/>
              </a:ext>
            </a:extLst>
          </p:cNvPr>
          <p:cNvPicPr>
            <a:picLocks noChangeAspect="1"/>
          </p:cNvPicPr>
          <p:nvPr/>
        </p:nvPicPr>
        <p:blipFill>
          <a:blip r:embed="rId2"/>
          <a:stretch>
            <a:fillRect/>
          </a:stretch>
        </p:blipFill>
        <p:spPr>
          <a:xfrm>
            <a:off x="2967428" y="209058"/>
            <a:ext cx="6257143" cy="4161905"/>
          </a:xfrm>
          <a:prstGeom prst="rect">
            <a:avLst/>
          </a:prstGeom>
        </p:spPr>
      </p:pic>
      <p:sp>
        <p:nvSpPr>
          <p:cNvPr id="4" name="TextBox 3">
            <a:extLst>
              <a:ext uri="{FF2B5EF4-FFF2-40B4-BE49-F238E27FC236}">
                <a16:creationId xmlns:a16="http://schemas.microsoft.com/office/drawing/2014/main" id="{56CA02BF-6FB3-28F4-8467-B5A7031E7AF4}"/>
              </a:ext>
            </a:extLst>
          </p:cNvPr>
          <p:cNvSpPr txBox="1"/>
          <p:nvPr/>
        </p:nvSpPr>
        <p:spPr>
          <a:xfrm>
            <a:off x="154983" y="4668253"/>
            <a:ext cx="11748259"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Receive feedback (monitoring and reviewing)</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Ee abrupt/abrasive when speaking </a:t>
            </a:r>
          </a:p>
          <a:p>
            <a:r>
              <a:rPr lang="en-US" sz="2800" dirty="0">
                <a:latin typeface="Times New Roman" panose="02020603050405020304" pitchFamily="18" charset="0"/>
                <a:cs typeface="Times New Roman" panose="02020603050405020304" pitchFamily="18" charset="0"/>
              </a:rPr>
              <a:t>Ask them, “what is your intention when speaking?” Passionate and persuasive </a:t>
            </a:r>
          </a:p>
        </p:txBody>
      </p:sp>
    </p:spTree>
    <p:extLst>
      <p:ext uri="{BB962C8B-B14F-4D97-AF65-F5344CB8AC3E}">
        <p14:creationId xmlns:p14="http://schemas.microsoft.com/office/powerpoint/2010/main" val="4242734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39244-15DC-C1CE-4833-9C57C085790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F875EF-49FC-3726-B50C-B43CCAA50799}"/>
              </a:ext>
            </a:extLst>
          </p:cNvPr>
          <p:cNvPicPr>
            <a:picLocks noChangeAspect="1"/>
          </p:cNvPicPr>
          <p:nvPr/>
        </p:nvPicPr>
        <p:blipFill>
          <a:blip r:embed="rId2"/>
          <a:stretch>
            <a:fillRect/>
          </a:stretch>
        </p:blipFill>
        <p:spPr>
          <a:xfrm>
            <a:off x="2967428" y="154677"/>
            <a:ext cx="6257143" cy="4161905"/>
          </a:xfrm>
          <a:prstGeom prst="rect">
            <a:avLst/>
          </a:prstGeom>
        </p:spPr>
      </p:pic>
      <p:sp>
        <p:nvSpPr>
          <p:cNvPr id="2" name="TextBox 1">
            <a:extLst>
              <a:ext uri="{FF2B5EF4-FFF2-40B4-BE49-F238E27FC236}">
                <a16:creationId xmlns:a16="http://schemas.microsoft.com/office/drawing/2014/main" id="{46DBA9A1-2391-F595-D2A6-7004B2147D10}"/>
              </a:ext>
            </a:extLst>
          </p:cNvPr>
          <p:cNvSpPr txBox="1"/>
          <p:nvPr/>
        </p:nvSpPr>
        <p:spPr>
          <a:xfrm>
            <a:off x="154983" y="4448014"/>
            <a:ext cx="11794210" cy="1815882"/>
          </a:xfrm>
          <a:prstGeom prst="rect">
            <a:avLst/>
          </a:prstGeom>
          <a:noFill/>
        </p:spPr>
        <p:txBody>
          <a:bodyPr wrap="square" rtlCol="0">
            <a:spAutoFit/>
          </a:bodyPr>
          <a:lstStyle/>
          <a:p>
            <a:r>
              <a:rPr lang="en-US" sz="2800" dirty="0">
                <a:highlight>
                  <a:srgbClr val="FFFF00"/>
                </a:highlight>
                <a:latin typeface="Times New Roman" panose="02020603050405020304" pitchFamily="18" charset="0"/>
                <a:cs typeface="Times New Roman" panose="02020603050405020304" pitchFamily="18" charset="0"/>
              </a:rPr>
              <a:t>Why didn’t you do the report?</a:t>
            </a:r>
          </a:p>
          <a:p>
            <a:r>
              <a:rPr lang="en-US" sz="2800" dirty="0">
                <a:latin typeface="Times New Roman" panose="02020603050405020304" pitchFamily="18" charset="0"/>
                <a:cs typeface="Times New Roman" panose="02020603050405020304" pitchFamily="18" charset="0"/>
              </a:rPr>
              <a:t>I didn’t know I was supposed to do it</a:t>
            </a:r>
          </a:p>
          <a:p>
            <a:r>
              <a:rPr lang="en-US" sz="2800" dirty="0">
                <a:latin typeface="Times New Roman" panose="02020603050405020304" pitchFamily="18" charset="0"/>
                <a:cs typeface="Times New Roman" panose="02020603050405020304" pitchFamily="18" charset="0"/>
              </a:rPr>
              <a:t>I didn’t know </a:t>
            </a:r>
            <a:r>
              <a:rPr lang="en-US" sz="2800" u="sng" dirty="0">
                <a:latin typeface="Times New Roman" panose="02020603050405020304" pitchFamily="18" charset="0"/>
                <a:cs typeface="Times New Roman" panose="02020603050405020304" pitchFamily="18" charset="0"/>
              </a:rPr>
              <a:t>how</a:t>
            </a:r>
            <a:r>
              <a:rPr lang="en-US" sz="2800" dirty="0">
                <a:latin typeface="Times New Roman" panose="02020603050405020304" pitchFamily="18" charset="0"/>
                <a:cs typeface="Times New Roman" panose="02020603050405020304" pitchFamily="18" charset="0"/>
              </a:rPr>
              <a:t> to (training or resources convo)</a:t>
            </a:r>
          </a:p>
          <a:p>
            <a:r>
              <a:rPr lang="en-US" sz="2800" dirty="0">
                <a:latin typeface="Times New Roman" panose="02020603050405020304" pitchFamily="18" charset="0"/>
                <a:cs typeface="Times New Roman" panose="02020603050405020304" pitchFamily="18" charset="0"/>
              </a:rPr>
              <a:t>I knew I was supposed to but I am overwhelmed - strategic or leadership convo</a:t>
            </a:r>
          </a:p>
        </p:txBody>
      </p:sp>
    </p:spTree>
    <p:extLst>
      <p:ext uri="{BB962C8B-B14F-4D97-AF65-F5344CB8AC3E}">
        <p14:creationId xmlns:p14="http://schemas.microsoft.com/office/powerpoint/2010/main" val="15752613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5972D6-C751-9417-D623-6D3655D6CE6E}"/>
              </a:ext>
            </a:extLst>
          </p:cNvPr>
          <p:cNvPicPr>
            <a:picLocks noChangeAspect="1"/>
          </p:cNvPicPr>
          <p:nvPr/>
        </p:nvPicPr>
        <p:blipFill>
          <a:blip r:embed="rId2"/>
          <a:stretch>
            <a:fillRect/>
          </a:stretch>
        </p:blipFill>
        <p:spPr>
          <a:xfrm>
            <a:off x="718300" y="656090"/>
            <a:ext cx="5361658" cy="3677672"/>
          </a:xfrm>
          <a:prstGeom prst="rect">
            <a:avLst/>
          </a:prstGeom>
        </p:spPr>
      </p:pic>
      <p:sp>
        <p:nvSpPr>
          <p:cNvPr id="4" name="TextBox 3">
            <a:extLst>
              <a:ext uri="{FF2B5EF4-FFF2-40B4-BE49-F238E27FC236}">
                <a16:creationId xmlns:a16="http://schemas.microsoft.com/office/drawing/2014/main" id="{96D88991-7DF6-AEFB-B946-4FC3FBFE2009}"/>
              </a:ext>
            </a:extLst>
          </p:cNvPr>
          <p:cNvSpPr txBox="1"/>
          <p:nvPr/>
        </p:nvSpPr>
        <p:spPr>
          <a:xfrm>
            <a:off x="6462793" y="656090"/>
            <a:ext cx="4846891" cy="590931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Telling an employee “good job” is a good start, but not enough.</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Purpose of feedback:</a:t>
            </a:r>
          </a:p>
          <a:p>
            <a:r>
              <a:rPr lang="en-US" sz="3600" dirty="0">
                <a:latin typeface="Times New Roman" panose="02020603050405020304" pitchFamily="18" charset="0"/>
                <a:cs typeface="Times New Roman" panose="02020603050405020304" pitchFamily="18" charset="0"/>
              </a:rPr>
              <a:t>Encourage desired behavior.</a:t>
            </a:r>
          </a:p>
          <a:p>
            <a:r>
              <a:rPr lang="en-US" sz="3600" dirty="0">
                <a:latin typeface="Times New Roman" panose="02020603050405020304" pitchFamily="18" charset="0"/>
                <a:cs typeface="Times New Roman" panose="02020603050405020304" pitchFamily="18" charset="0"/>
              </a:rPr>
              <a:t>Do they know what they need to do to get </a:t>
            </a:r>
            <a:r>
              <a:rPr lang="en-US" sz="3600" u="sng" dirty="0">
                <a:latin typeface="Times New Roman" panose="02020603050405020304" pitchFamily="18" charset="0"/>
                <a:cs typeface="Times New Roman" panose="02020603050405020304" pitchFamily="18" charset="0"/>
              </a:rPr>
              <a:t>another</a:t>
            </a:r>
            <a:r>
              <a:rPr lang="en-US" sz="3600" dirty="0">
                <a:latin typeface="Times New Roman" panose="02020603050405020304" pitchFamily="18" charset="0"/>
                <a:cs typeface="Times New Roman" panose="02020603050405020304" pitchFamily="18" charset="0"/>
              </a:rPr>
              <a:t> “good job?”</a:t>
            </a:r>
          </a:p>
          <a:p>
            <a:endParaRPr lang="en-US" dirty="0"/>
          </a:p>
        </p:txBody>
      </p:sp>
    </p:spTree>
    <p:extLst>
      <p:ext uri="{BB962C8B-B14F-4D97-AF65-F5344CB8AC3E}">
        <p14:creationId xmlns:p14="http://schemas.microsoft.com/office/powerpoint/2010/main" val="17997104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29AD1-6D0A-C50A-2FD3-B6D75F09AD62}"/>
              </a:ext>
            </a:extLst>
          </p:cNvPr>
          <p:cNvPicPr>
            <a:picLocks noChangeAspect="1"/>
          </p:cNvPicPr>
          <p:nvPr/>
        </p:nvPicPr>
        <p:blipFill>
          <a:blip r:embed="rId2"/>
          <a:stretch>
            <a:fillRect/>
          </a:stretch>
        </p:blipFill>
        <p:spPr>
          <a:xfrm>
            <a:off x="0" y="0"/>
            <a:ext cx="5009524" cy="4000000"/>
          </a:xfrm>
          <a:prstGeom prst="rect">
            <a:avLst/>
          </a:prstGeom>
        </p:spPr>
      </p:pic>
      <p:sp>
        <p:nvSpPr>
          <p:cNvPr id="4" name="TextBox 3">
            <a:extLst>
              <a:ext uri="{FF2B5EF4-FFF2-40B4-BE49-F238E27FC236}">
                <a16:creationId xmlns:a16="http://schemas.microsoft.com/office/drawing/2014/main" id="{DEE01D13-EB17-A174-0A26-2930C062E8AA}"/>
              </a:ext>
            </a:extLst>
          </p:cNvPr>
          <p:cNvSpPr txBox="1"/>
          <p:nvPr/>
        </p:nvSpPr>
        <p:spPr>
          <a:xfrm>
            <a:off x="5229726" y="304800"/>
            <a:ext cx="6753727" cy="5016758"/>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“Erica, when you included the graphics it allowed me to better understand the numbers so I can make an informed decision.”</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 </a:t>
            </a:r>
          </a:p>
          <a:p>
            <a:r>
              <a:rPr lang="en-US" sz="4000" dirty="0">
                <a:latin typeface="Times New Roman" panose="02020603050405020304" pitchFamily="18" charset="0"/>
                <a:cs typeface="Times New Roman" panose="02020603050405020304" pitchFamily="18" charset="0"/>
              </a:rPr>
              <a:t>This is encouraging feedback. It is better than just “good job.”</a:t>
            </a:r>
          </a:p>
        </p:txBody>
      </p:sp>
    </p:spTree>
    <p:extLst>
      <p:ext uri="{BB962C8B-B14F-4D97-AF65-F5344CB8AC3E}">
        <p14:creationId xmlns:p14="http://schemas.microsoft.com/office/powerpoint/2010/main" val="12961702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FE710-8043-4AB7-198C-6CEE7790B3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0719F6-BB26-80AF-C83E-230560B66D4D}"/>
              </a:ext>
            </a:extLst>
          </p:cNvPr>
          <p:cNvPicPr>
            <a:picLocks noChangeAspect="1"/>
          </p:cNvPicPr>
          <p:nvPr/>
        </p:nvPicPr>
        <p:blipFill>
          <a:blip r:embed="rId2"/>
          <a:stretch>
            <a:fillRect/>
          </a:stretch>
        </p:blipFill>
        <p:spPr>
          <a:xfrm>
            <a:off x="0" y="0"/>
            <a:ext cx="5009524" cy="4000000"/>
          </a:xfrm>
          <a:prstGeom prst="rect">
            <a:avLst/>
          </a:prstGeom>
        </p:spPr>
      </p:pic>
      <p:sp>
        <p:nvSpPr>
          <p:cNvPr id="4" name="TextBox 3">
            <a:extLst>
              <a:ext uri="{FF2B5EF4-FFF2-40B4-BE49-F238E27FC236}">
                <a16:creationId xmlns:a16="http://schemas.microsoft.com/office/drawing/2014/main" id="{70E60D2F-67C3-7A11-A97C-66D6F4CE0194}"/>
              </a:ext>
            </a:extLst>
          </p:cNvPr>
          <p:cNvSpPr txBox="1"/>
          <p:nvPr/>
        </p:nvSpPr>
        <p:spPr>
          <a:xfrm>
            <a:off x="5229726" y="320298"/>
            <a:ext cx="6753727" cy="5262979"/>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Tell them what success look like.</a:t>
            </a:r>
          </a:p>
          <a:p>
            <a:r>
              <a:rPr lang="en-US" sz="4800" dirty="0">
                <a:latin typeface="Times New Roman" panose="02020603050405020304" pitchFamily="18" charset="0"/>
                <a:cs typeface="Times New Roman" panose="02020603050405020304" pitchFamily="18" charset="0"/>
              </a:rPr>
              <a:t> </a:t>
            </a:r>
          </a:p>
          <a:p>
            <a:r>
              <a:rPr lang="en-US" sz="4800" dirty="0">
                <a:latin typeface="Times New Roman" panose="02020603050405020304" pitchFamily="18" charset="0"/>
                <a:cs typeface="Times New Roman" panose="02020603050405020304" pitchFamily="18" charset="0"/>
              </a:rPr>
              <a:t>Even if you say, “good job” every day, they don’t know when they went above and beyond.</a:t>
            </a:r>
          </a:p>
        </p:txBody>
      </p:sp>
    </p:spTree>
    <p:extLst>
      <p:ext uri="{BB962C8B-B14F-4D97-AF65-F5344CB8AC3E}">
        <p14:creationId xmlns:p14="http://schemas.microsoft.com/office/powerpoint/2010/main" val="8858525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DD46AE-DFB7-527F-8EA9-DC3C6C0051AD}"/>
              </a:ext>
            </a:extLst>
          </p:cNvPr>
          <p:cNvSpPr txBox="1"/>
          <p:nvPr/>
        </p:nvSpPr>
        <p:spPr>
          <a:xfrm>
            <a:off x="464949" y="148690"/>
            <a:ext cx="11546237" cy="6186309"/>
          </a:xfrm>
          <a:prstGeom prst="rect">
            <a:avLst/>
          </a:prstGeom>
          <a:noFill/>
        </p:spPr>
        <p:txBody>
          <a:bodyPr wrap="square" rtlCol="0">
            <a:spAutoFit/>
          </a:bodyPr>
          <a:lstStyle/>
          <a:p>
            <a:r>
              <a:rPr lang="en-US" sz="3600" b="1" u="sng" dirty="0">
                <a:latin typeface="Times New Roman" panose="02020603050405020304" pitchFamily="18" charset="0"/>
                <a:cs typeface="Times New Roman" panose="02020603050405020304" pitchFamily="18" charset="0"/>
              </a:rPr>
              <a:t>How to give Corrective feedback:</a:t>
            </a: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WHAT, WHY  (twice)</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Identify what is not working (</a:t>
            </a:r>
            <a:r>
              <a:rPr lang="en-US" sz="3600" dirty="0">
                <a:solidFill>
                  <a:srgbClr val="FF0000"/>
                </a:solidFill>
                <a:latin typeface="Times New Roman" panose="02020603050405020304" pitchFamily="18" charset="0"/>
                <a:cs typeface="Times New Roman" panose="02020603050405020304" pitchFamily="18" charset="0"/>
              </a:rPr>
              <a:t>WHAT</a:t>
            </a:r>
            <a:r>
              <a:rPr lang="en-US" sz="3600" dirty="0">
                <a:latin typeface="Times New Roman" panose="02020603050405020304" pitchFamily="18" charset="0"/>
                <a:cs typeface="Times New Roman" panose="02020603050405020304" pitchFamily="18" charset="0"/>
              </a:rPr>
              <a:t> was undesired action) </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and </a:t>
            </a:r>
            <a:r>
              <a:rPr lang="en-US" sz="3600" dirty="0">
                <a:solidFill>
                  <a:srgbClr val="FF0000"/>
                </a:solidFill>
                <a:latin typeface="Times New Roman" panose="02020603050405020304" pitchFamily="18" charset="0"/>
                <a:cs typeface="Times New Roman" panose="02020603050405020304" pitchFamily="18" charset="0"/>
              </a:rPr>
              <a:t>WHY</a:t>
            </a:r>
            <a:r>
              <a:rPr lang="en-US" sz="3600" dirty="0">
                <a:latin typeface="Times New Roman" panose="02020603050405020304" pitchFamily="18" charset="0"/>
                <a:cs typeface="Times New Roman" panose="02020603050405020304" pitchFamily="18" charset="0"/>
              </a:rPr>
              <a:t> was it undesired</a:t>
            </a:r>
          </a:p>
          <a:p>
            <a:r>
              <a:rPr lang="en-US" sz="3600" dirty="0">
                <a:latin typeface="Times New Roman" panose="02020603050405020304" pitchFamily="18" charset="0"/>
                <a:cs typeface="Times New Roman" panose="02020603050405020304" pitchFamily="18" charset="0"/>
              </a:rPr>
              <a:t> </a:t>
            </a:r>
          </a:p>
          <a:p>
            <a:r>
              <a:rPr lang="en-US" sz="3600" u="sng" dirty="0">
                <a:latin typeface="Times New Roman" panose="02020603050405020304" pitchFamily="18" charset="0"/>
                <a:cs typeface="Times New Roman" panose="02020603050405020304" pitchFamily="18" charset="0"/>
              </a:rPr>
              <a:t>Then</a:t>
            </a:r>
            <a:r>
              <a:rPr lang="en-US" sz="3600" dirty="0">
                <a:latin typeface="Times New Roman" panose="02020603050405020304" pitchFamily="18" charset="0"/>
                <a:cs typeface="Times New Roman" panose="02020603050405020304" pitchFamily="18" charset="0"/>
              </a:rPr>
              <a:t> tell </a:t>
            </a:r>
            <a:r>
              <a:rPr lang="en-US" sz="3600" dirty="0">
                <a:solidFill>
                  <a:srgbClr val="FF0000"/>
                </a:solidFill>
                <a:latin typeface="Times New Roman" panose="02020603050405020304" pitchFamily="18" charset="0"/>
                <a:cs typeface="Times New Roman" panose="02020603050405020304" pitchFamily="18" charset="0"/>
              </a:rPr>
              <a:t>WHAT</a:t>
            </a:r>
            <a:r>
              <a:rPr lang="en-US" sz="3600" dirty="0">
                <a:latin typeface="Times New Roman" panose="02020603050405020304" pitchFamily="18" charset="0"/>
                <a:cs typeface="Times New Roman" panose="02020603050405020304" pitchFamily="18" charset="0"/>
              </a:rPr>
              <a:t> is the desired action and </a:t>
            </a:r>
            <a:r>
              <a:rPr lang="en-US" sz="3600" dirty="0">
                <a:solidFill>
                  <a:srgbClr val="FF0000"/>
                </a:solidFill>
                <a:latin typeface="Times New Roman" panose="02020603050405020304" pitchFamily="18" charset="0"/>
                <a:cs typeface="Times New Roman" panose="02020603050405020304" pitchFamily="18" charset="0"/>
              </a:rPr>
              <a:t>WHY</a:t>
            </a:r>
            <a:r>
              <a:rPr lang="en-US" sz="3600" dirty="0">
                <a:latin typeface="Times New Roman" panose="02020603050405020304" pitchFamily="18" charset="0"/>
                <a:cs typeface="Times New Roman" panose="02020603050405020304" pitchFamily="18" charset="0"/>
              </a:rPr>
              <a:t> it is desired</a:t>
            </a:r>
          </a:p>
          <a:p>
            <a:r>
              <a:rPr lang="en-US" sz="36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You need to have that second part ready when you meet</a:t>
            </a:r>
          </a:p>
        </p:txBody>
      </p:sp>
    </p:spTree>
    <p:extLst>
      <p:ext uri="{BB962C8B-B14F-4D97-AF65-F5344CB8AC3E}">
        <p14:creationId xmlns:p14="http://schemas.microsoft.com/office/powerpoint/2010/main" val="23091952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1FCB3-54F1-7017-5B8D-76BBB8B8B4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B67834-FB50-FB75-8F73-BEEB88C38CC8}"/>
              </a:ext>
            </a:extLst>
          </p:cNvPr>
          <p:cNvSpPr txBox="1"/>
          <p:nvPr/>
        </p:nvSpPr>
        <p:spPr>
          <a:xfrm>
            <a:off x="464949" y="148690"/>
            <a:ext cx="11546237"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WHAT, WHY (twice)</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“When you turn in the report late, it backs up the whole department.” </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“I am confident that you can reprioritize this.”</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“Can you commit to turning in the report on time so Tina gets it in time to edit it?”</a:t>
            </a:r>
          </a:p>
          <a:p>
            <a:r>
              <a:rPr lang="en-US" sz="3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485549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07316F-DCE4-0241-7546-4B652B717C4B}"/>
              </a:ext>
            </a:extLst>
          </p:cNvPr>
          <p:cNvSpPr txBox="1"/>
          <p:nvPr/>
        </p:nvSpPr>
        <p:spPr>
          <a:xfrm>
            <a:off x="356461" y="511444"/>
            <a:ext cx="11468746" cy="6186309"/>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If </a:t>
            </a:r>
            <a:r>
              <a:rPr lang="en-US" sz="4400" dirty="0">
                <a:solidFill>
                  <a:srgbClr val="FF0000"/>
                </a:solidFill>
                <a:latin typeface="Times New Roman" panose="02020603050405020304" pitchFamily="18" charset="0"/>
                <a:cs typeface="Times New Roman" panose="02020603050405020304" pitchFamily="18" charset="0"/>
              </a:rPr>
              <a:t>coaching</a:t>
            </a:r>
            <a:r>
              <a:rPr lang="en-US" sz="4400" dirty="0">
                <a:latin typeface="Times New Roman" panose="02020603050405020304" pitchFamily="18" charset="0"/>
                <a:cs typeface="Times New Roman" panose="02020603050405020304" pitchFamily="18" charset="0"/>
              </a:rPr>
              <a:t> you can enhance by explaining how to make even better.</a:t>
            </a:r>
          </a:p>
          <a:p>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This is different than </a:t>
            </a:r>
            <a:r>
              <a:rPr lang="en-US" sz="4400" dirty="0">
                <a:solidFill>
                  <a:srgbClr val="FF0000"/>
                </a:solidFill>
                <a:latin typeface="Times New Roman" panose="02020603050405020304" pitchFamily="18" charset="0"/>
                <a:cs typeface="Times New Roman" panose="02020603050405020304" pitchFamily="18" charset="0"/>
              </a:rPr>
              <a:t>corrective</a:t>
            </a:r>
          </a:p>
          <a:p>
            <a:r>
              <a:rPr lang="en-US" sz="4400" dirty="0">
                <a:latin typeface="Times New Roman" panose="02020603050405020304" pitchFamily="18" charset="0"/>
                <a:cs typeface="Times New Roman" panose="02020603050405020304" pitchFamily="18" charset="0"/>
              </a:rPr>
              <a:t>Ideally you do this </a:t>
            </a:r>
            <a:r>
              <a:rPr lang="en-US" sz="4400" i="1" dirty="0">
                <a:latin typeface="Times New Roman" panose="02020603050405020304" pitchFamily="18" charset="0"/>
                <a:cs typeface="Times New Roman" panose="02020603050405020304" pitchFamily="18" charset="0"/>
              </a:rPr>
              <a:t>before</a:t>
            </a:r>
            <a:r>
              <a:rPr lang="en-US" sz="4400" dirty="0">
                <a:latin typeface="Times New Roman" panose="02020603050405020304" pitchFamily="18" charset="0"/>
                <a:cs typeface="Times New Roman" panose="02020603050405020304" pitchFamily="18" charset="0"/>
              </a:rPr>
              <a:t> corrective feedback</a:t>
            </a:r>
          </a:p>
          <a:p>
            <a:r>
              <a:rPr lang="en-US" sz="4400" dirty="0">
                <a:latin typeface="Times New Roman" panose="02020603050405020304" pitchFamily="18" charset="0"/>
                <a:cs typeface="Times New Roman" panose="02020603050405020304" pitchFamily="18" charset="0"/>
              </a:rPr>
              <a:t> </a:t>
            </a:r>
          </a:p>
          <a:p>
            <a:r>
              <a:rPr lang="en-US" sz="4400" i="1" dirty="0">
                <a:latin typeface="Times New Roman" panose="02020603050405020304" pitchFamily="18" charset="0"/>
                <a:cs typeface="Times New Roman" panose="02020603050405020304" pitchFamily="18" charset="0"/>
              </a:rPr>
              <a:t>After</a:t>
            </a:r>
            <a:r>
              <a:rPr lang="en-US" sz="4400" dirty="0">
                <a:latin typeface="Times New Roman" panose="02020603050405020304" pitchFamily="18" charset="0"/>
                <a:cs typeface="Times New Roman" panose="02020603050405020304" pitchFamily="18" charset="0"/>
              </a:rPr>
              <a:t> corrective feedback, follow up with coaching meeting. Follow up. Put on calendar (1-3 weeks)</a:t>
            </a:r>
          </a:p>
        </p:txBody>
      </p:sp>
    </p:spTree>
    <p:extLst>
      <p:ext uri="{BB962C8B-B14F-4D97-AF65-F5344CB8AC3E}">
        <p14:creationId xmlns:p14="http://schemas.microsoft.com/office/powerpoint/2010/main" val="34748989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CFA723-E1AE-DE55-23BB-284E42DF399A}"/>
              </a:ext>
            </a:extLst>
          </p:cNvPr>
          <p:cNvSpPr txBox="1"/>
          <p:nvPr/>
        </p:nvSpPr>
        <p:spPr>
          <a:xfrm>
            <a:off x="309966" y="325464"/>
            <a:ext cx="11639227" cy="5078313"/>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Performance leadership:</a:t>
            </a:r>
          </a:p>
          <a:p>
            <a:pPr marL="914400" indent="-914400">
              <a:buAutoNum type="arabicParenR"/>
            </a:pPr>
            <a:r>
              <a:rPr lang="en-US" sz="5400" dirty="0">
                <a:latin typeface="Times New Roman" panose="02020603050405020304" pitchFamily="18" charset="0"/>
                <a:cs typeface="Times New Roman" panose="02020603050405020304" pitchFamily="18" charset="0"/>
              </a:rPr>
              <a:t>Set expectations</a:t>
            </a:r>
          </a:p>
          <a:p>
            <a:pPr marL="914400" indent="-914400">
              <a:buAutoNum type="arabicParenR"/>
            </a:pPr>
            <a:r>
              <a:rPr lang="en-US" sz="5400" dirty="0">
                <a:latin typeface="Times New Roman" panose="02020603050405020304" pitchFamily="18" charset="0"/>
                <a:cs typeface="Times New Roman" panose="02020603050405020304" pitchFamily="18" charset="0"/>
              </a:rPr>
              <a:t>Give performance feedback</a:t>
            </a:r>
          </a:p>
          <a:p>
            <a:r>
              <a:rPr lang="en-US" sz="5400" dirty="0">
                <a:latin typeface="Times New Roman" panose="02020603050405020304" pitchFamily="18" charset="0"/>
                <a:cs typeface="Times New Roman" panose="02020603050405020304" pitchFamily="18" charset="0"/>
              </a:rPr>
              <a:t> </a:t>
            </a:r>
          </a:p>
          <a:p>
            <a:r>
              <a:rPr lang="en-US" sz="5400" dirty="0">
                <a:latin typeface="Times New Roman" panose="02020603050405020304" pitchFamily="18" charset="0"/>
                <a:cs typeface="Times New Roman" panose="02020603050405020304" pitchFamily="18" charset="0"/>
              </a:rPr>
              <a:t>“By the end of week you are expected to do these things…”</a:t>
            </a:r>
          </a:p>
        </p:txBody>
      </p:sp>
    </p:spTree>
    <p:extLst>
      <p:ext uri="{BB962C8B-B14F-4D97-AF65-F5344CB8AC3E}">
        <p14:creationId xmlns:p14="http://schemas.microsoft.com/office/powerpoint/2010/main" val="16898665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524B6D-4672-6A23-9D0E-FC2EAA9CB38A}"/>
              </a:ext>
            </a:extLst>
          </p:cNvPr>
          <p:cNvSpPr txBox="1"/>
          <p:nvPr/>
        </p:nvSpPr>
        <p:spPr>
          <a:xfrm>
            <a:off x="309966" y="325464"/>
            <a:ext cx="11670224" cy="6186309"/>
          </a:xfrm>
          <a:prstGeom prst="rect">
            <a:avLst/>
          </a:prstGeom>
          <a:noFill/>
        </p:spPr>
        <p:txBody>
          <a:bodyPr wrap="square" rtlCol="0">
            <a:spAutoFit/>
          </a:bodyPr>
          <a:lstStyle/>
          <a:p>
            <a:r>
              <a:rPr lang="en-US" sz="4400" b="1" u="sng" dirty="0">
                <a:latin typeface="Times New Roman" panose="02020603050405020304" pitchFamily="18" charset="0"/>
                <a:cs typeface="Times New Roman" panose="02020603050405020304" pitchFamily="18" charset="0"/>
              </a:rPr>
              <a:t>Structured conversations:</a:t>
            </a:r>
          </a:p>
          <a:p>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“I noticed that in the meeting today when Joe was talking, I noticed that you rolled your eyes. I’m concerned that if someone saw you do that, they’d be concerned about you as a leader.” (Frame so it’s meaningful to them) </a:t>
            </a:r>
          </a:p>
          <a:p>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“What’s going on?”</a:t>
            </a:r>
          </a:p>
        </p:txBody>
      </p:sp>
    </p:spTree>
    <p:extLst>
      <p:ext uri="{BB962C8B-B14F-4D97-AF65-F5344CB8AC3E}">
        <p14:creationId xmlns:p14="http://schemas.microsoft.com/office/powerpoint/2010/main" val="1376350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049EC0-3769-2968-40B5-BE974ADA80E0}"/>
              </a:ext>
            </a:extLst>
          </p:cNvPr>
          <p:cNvSpPr txBox="1"/>
          <p:nvPr/>
        </p:nvSpPr>
        <p:spPr>
          <a:xfrm>
            <a:off x="185980" y="449451"/>
            <a:ext cx="11623728" cy="4708981"/>
          </a:xfrm>
          <a:prstGeom prst="rect">
            <a:avLst/>
          </a:prstGeom>
          <a:noFill/>
        </p:spPr>
        <p:txBody>
          <a:bodyPr wrap="square" rtlCol="0">
            <a:spAutoFit/>
          </a:bodyPr>
          <a:lstStyle/>
          <a:p>
            <a:pPr marL="857250" indent="-857250">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ID situation </a:t>
            </a:r>
          </a:p>
          <a:p>
            <a:endParaRPr lang="en-US" sz="6000" dirty="0">
              <a:latin typeface="Times New Roman" panose="02020603050405020304" pitchFamily="18" charset="0"/>
              <a:cs typeface="Times New Roman" panose="02020603050405020304" pitchFamily="18" charset="0"/>
            </a:endParaRPr>
          </a:p>
          <a:p>
            <a:pPr marL="857250" indent="-857250">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Describe behavior</a:t>
            </a:r>
          </a:p>
          <a:p>
            <a:endParaRPr lang="en-US" sz="6000" dirty="0">
              <a:latin typeface="Times New Roman" panose="02020603050405020304" pitchFamily="18" charset="0"/>
              <a:cs typeface="Times New Roman" panose="02020603050405020304" pitchFamily="18" charset="0"/>
            </a:endParaRPr>
          </a:p>
          <a:p>
            <a:pPr marL="857250" indent="-857250">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Explain the impact</a:t>
            </a:r>
          </a:p>
        </p:txBody>
      </p:sp>
    </p:spTree>
    <p:extLst>
      <p:ext uri="{BB962C8B-B14F-4D97-AF65-F5344CB8AC3E}">
        <p14:creationId xmlns:p14="http://schemas.microsoft.com/office/powerpoint/2010/main" val="7701031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8CCCD0-4CFF-4A89-EF88-6D159D803931}"/>
              </a:ext>
            </a:extLst>
          </p:cNvPr>
          <p:cNvSpPr txBox="1"/>
          <p:nvPr/>
        </p:nvSpPr>
        <p:spPr>
          <a:xfrm>
            <a:off x="371959" y="557939"/>
            <a:ext cx="11329261" cy="5078313"/>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“I think that we should do x, what do you think?”</a:t>
            </a:r>
          </a:p>
          <a:p>
            <a:endParaRPr lang="en-US" sz="5400" dirty="0">
              <a:latin typeface="Times New Roman" panose="02020603050405020304" pitchFamily="18" charset="0"/>
              <a:cs typeface="Times New Roman" panose="02020603050405020304" pitchFamily="18" charset="0"/>
            </a:endParaRPr>
          </a:p>
          <a:p>
            <a:r>
              <a:rPr lang="en-US" sz="5400" dirty="0">
                <a:latin typeface="Times New Roman" panose="02020603050405020304" pitchFamily="18" charset="0"/>
                <a:cs typeface="Times New Roman" panose="02020603050405020304" pitchFamily="18" charset="0"/>
              </a:rPr>
              <a:t>^^ This will not be effective. </a:t>
            </a:r>
          </a:p>
          <a:p>
            <a:r>
              <a:rPr lang="en-US" sz="5400" dirty="0">
                <a:latin typeface="Times New Roman" panose="02020603050405020304" pitchFamily="18" charset="0"/>
                <a:cs typeface="Times New Roman" panose="02020603050405020304" pitchFamily="18" charset="0"/>
              </a:rPr>
              <a:t> </a:t>
            </a:r>
          </a:p>
          <a:p>
            <a:r>
              <a:rPr lang="en-US" sz="5400" dirty="0">
                <a:latin typeface="Times New Roman" panose="02020603050405020304" pitchFamily="18" charset="0"/>
                <a:cs typeface="Times New Roman" panose="02020603050405020304" pitchFamily="18" charset="0"/>
              </a:rPr>
              <a:t>Rather, just ask the question and shut up</a:t>
            </a:r>
            <a:r>
              <a:rPr lang="en-US" dirty="0"/>
              <a:t>.</a:t>
            </a:r>
          </a:p>
        </p:txBody>
      </p:sp>
    </p:spTree>
    <p:extLst>
      <p:ext uri="{BB962C8B-B14F-4D97-AF65-F5344CB8AC3E}">
        <p14:creationId xmlns:p14="http://schemas.microsoft.com/office/powerpoint/2010/main" val="8781538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71B305-03BC-298B-C6B3-E0BFE81EA1CB}"/>
              </a:ext>
            </a:extLst>
          </p:cNvPr>
          <p:cNvSpPr txBox="1"/>
          <p:nvPr/>
        </p:nvSpPr>
        <p:spPr>
          <a:xfrm>
            <a:off x="170481" y="201478"/>
            <a:ext cx="11851038" cy="5016758"/>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“I want to fire Sally.”</a:t>
            </a:r>
          </a:p>
          <a:p>
            <a:r>
              <a:rPr lang="en-US" sz="4000" dirty="0">
                <a:latin typeface="Times New Roman" panose="02020603050405020304" pitchFamily="18" charset="0"/>
                <a:cs typeface="Times New Roman" panose="02020603050405020304" pitchFamily="18" charset="0"/>
              </a:rPr>
              <a:t> </a:t>
            </a:r>
          </a:p>
          <a:p>
            <a:r>
              <a:rPr lang="en-US" sz="4000" dirty="0">
                <a:solidFill>
                  <a:srgbClr val="FF0000"/>
                </a:solidFill>
                <a:latin typeface="Times New Roman" panose="02020603050405020304" pitchFamily="18" charset="0"/>
                <a:cs typeface="Times New Roman" panose="02020603050405020304" pitchFamily="18" charset="0"/>
              </a:rPr>
              <a:t>What’s your goal?</a:t>
            </a:r>
            <a:r>
              <a:rPr lang="en-US" sz="4000" dirty="0">
                <a:latin typeface="Times New Roman" panose="02020603050405020304" pitchFamily="18" charset="0"/>
                <a:cs typeface="Times New Roman" panose="02020603050405020304" pitchFamily="18" charset="0"/>
              </a:rPr>
              <a:t> I want her to show up on time. </a:t>
            </a:r>
          </a:p>
          <a:p>
            <a:r>
              <a:rPr lang="en-US" sz="4000" dirty="0">
                <a:solidFill>
                  <a:srgbClr val="FF0000"/>
                </a:solidFill>
                <a:latin typeface="Times New Roman" panose="02020603050405020304" pitchFamily="18" charset="0"/>
                <a:cs typeface="Times New Roman" panose="02020603050405020304" pitchFamily="18" charset="0"/>
              </a:rPr>
              <a:t>Why is this important? </a:t>
            </a:r>
            <a:r>
              <a:rPr lang="en-US" sz="4000" dirty="0">
                <a:latin typeface="Times New Roman" panose="02020603050405020304" pitchFamily="18" charset="0"/>
                <a:cs typeface="Times New Roman" panose="02020603050405020304" pitchFamily="18" charset="0"/>
              </a:rPr>
              <a:t>She’s missing our team meeting. </a:t>
            </a:r>
          </a:p>
          <a:p>
            <a:r>
              <a:rPr lang="en-US" sz="4000" dirty="0">
                <a:solidFill>
                  <a:srgbClr val="FF0000"/>
                </a:solidFill>
                <a:latin typeface="Times New Roman" panose="02020603050405020304" pitchFamily="18" charset="0"/>
                <a:cs typeface="Times New Roman" panose="02020603050405020304" pitchFamily="18" charset="0"/>
              </a:rPr>
              <a:t>What options do we have? </a:t>
            </a:r>
            <a:r>
              <a:rPr lang="en-US" sz="4000" dirty="0">
                <a:latin typeface="Times New Roman" panose="02020603050405020304" pitchFamily="18" charset="0"/>
                <a:cs typeface="Times New Roman" panose="02020603050405020304" pitchFamily="18" charset="0"/>
              </a:rPr>
              <a:t>I’ve told her to be on time. </a:t>
            </a:r>
          </a:p>
          <a:p>
            <a:r>
              <a:rPr lang="en-US" sz="4000" dirty="0">
                <a:solidFill>
                  <a:srgbClr val="FF0000"/>
                </a:solidFill>
                <a:latin typeface="Times New Roman" panose="02020603050405020304" pitchFamily="18" charset="0"/>
                <a:cs typeface="Times New Roman" panose="02020603050405020304" pitchFamily="18" charset="0"/>
              </a:rPr>
              <a:t>Did you write it down so she understands the impact?</a:t>
            </a:r>
          </a:p>
          <a:p>
            <a:r>
              <a:rPr lang="en-US" sz="4000" dirty="0">
                <a:latin typeface="Times New Roman" panose="02020603050405020304" pitchFamily="18" charset="0"/>
                <a:cs typeface="Times New Roman" panose="02020603050405020304" pitchFamily="18" charset="0"/>
              </a:rPr>
              <a:t> </a:t>
            </a:r>
          </a:p>
          <a:p>
            <a:r>
              <a:rPr lang="en-US" sz="4000" dirty="0">
                <a:latin typeface="Times New Roman" panose="02020603050405020304" pitchFamily="18" charset="0"/>
                <a:cs typeface="Times New Roman" panose="02020603050405020304" pitchFamily="18" charset="0"/>
              </a:rPr>
              <a:t>Ask questions rather than telling - that is coaching </a:t>
            </a:r>
          </a:p>
        </p:txBody>
      </p:sp>
    </p:spTree>
    <p:extLst>
      <p:ext uri="{BB962C8B-B14F-4D97-AF65-F5344CB8AC3E}">
        <p14:creationId xmlns:p14="http://schemas.microsoft.com/office/powerpoint/2010/main" val="33633678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777139-43BD-5BBB-ABFD-078B5C864A19}"/>
              </a:ext>
            </a:extLst>
          </p:cNvPr>
          <p:cNvSpPr txBox="1"/>
          <p:nvPr/>
        </p:nvSpPr>
        <p:spPr>
          <a:xfrm>
            <a:off x="356461" y="294468"/>
            <a:ext cx="11360258" cy="6247864"/>
          </a:xfrm>
          <a:prstGeom prst="rect">
            <a:avLst/>
          </a:prstGeom>
          <a:no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TGROW</a:t>
            </a:r>
          </a:p>
          <a:p>
            <a:r>
              <a:rPr lang="en-US" sz="4000" dirty="0">
                <a:latin typeface="Times New Roman" panose="02020603050405020304" pitchFamily="18" charset="0"/>
                <a:cs typeface="Times New Roman" panose="02020603050405020304" pitchFamily="18" charset="0"/>
              </a:rPr>
              <a:t>Topic: What would you like to think/talk about?</a:t>
            </a:r>
          </a:p>
          <a:p>
            <a:r>
              <a:rPr lang="en-US" sz="4000" dirty="0">
                <a:latin typeface="Times New Roman" panose="02020603050405020304" pitchFamily="18" charset="0"/>
                <a:cs typeface="Times New Roman" panose="02020603050405020304" pitchFamily="18" charset="0"/>
              </a:rPr>
              <a:t>Goal: What do you want to move forward on?</a:t>
            </a:r>
          </a:p>
          <a:p>
            <a:r>
              <a:rPr lang="en-US" sz="4000" dirty="0">
                <a:latin typeface="Times New Roman" panose="02020603050405020304" pitchFamily="18" charset="0"/>
                <a:cs typeface="Times New Roman" panose="02020603050405020304" pitchFamily="18" charset="0"/>
              </a:rPr>
              <a:t>Reality: What made you realize that you need to do             </a:t>
            </a:r>
          </a:p>
          <a:p>
            <a:r>
              <a:rPr lang="en-US" sz="4000" dirty="0">
                <a:latin typeface="Times New Roman" panose="02020603050405020304" pitchFamily="18" charset="0"/>
                <a:cs typeface="Times New Roman" panose="02020603050405020304" pitchFamily="18" charset="0"/>
              </a:rPr>
              <a:t>               something different?</a:t>
            </a:r>
          </a:p>
          <a:p>
            <a:r>
              <a:rPr lang="en-US" sz="4000" dirty="0">
                <a:latin typeface="Times New Roman" panose="02020603050405020304" pitchFamily="18" charset="0"/>
                <a:cs typeface="Times New Roman" panose="02020603050405020304" pitchFamily="18" charset="0"/>
              </a:rPr>
              <a:t>Option: What could you do to move yourself one step </a:t>
            </a:r>
          </a:p>
          <a:p>
            <a:r>
              <a:rPr lang="en-US" sz="4000" dirty="0">
                <a:latin typeface="Times New Roman" panose="02020603050405020304" pitchFamily="18" charset="0"/>
                <a:cs typeface="Times New Roman" panose="02020603050405020304" pitchFamily="18" charset="0"/>
              </a:rPr>
              <a:t>              forward?</a:t>
            </a:r>
          </a:p>
          <a:p>
            <a:r>
              <a:rPr lang="en-US" sz="4000" dirty="0">
                <a:latin typeface="Times New Roman" panose="02020603050405020304" pitchFamily="18" charset="0"/>
                <a:cs typeface="Times New Roman" panose="02020603050405020304" pitchFamily="18" charset="0"/>
              </a:rPr>
              <a:t>Will: What </a:t>
            </a:r>
            <a:r>
              <a:rPr lang="en-US" sz="4000" dirty="0">
                <a:highlight>
                  <a:srgbClr val="FFFF00"/>
                </a:highlight>
                <a:latin typeface="Times New Roman" panose="02020603050405020304" pitchFamily="18" charset="0"/>
                <a:cs typeface="Times New Roman" panose="02020603050405020304" pitchFamily="18" charset="0"/>
              </a:rPr>
              <a:t>will</a:t>
            </a:r>
            <a:r>
              <a:rPr lang="en-US" sz="4000" dirty="0">
                <a:latin typeface="Times New Roman" panose="02020603050405020304" pitchFamily="18" charset="0"/>
                <a:cs typeface="Times New Roman" panose="02020603050405020304" pitchFamily="18" charset="0"/>
              </a:rPr>
              <a:t> you do next? (they choose) How?</a:t>
            </a:r>
          </a:p>
          <a:p>
            <a:r>
              <a:rPr lang="en-US" sz="4000" dirty="0">
                <a:latin typeface="Times New Roman" panose="02020603050405020304" pitchFamily="18" charset="0"/>
                <a:cs typeface="Times New Roman" panose="02020603050405020304" pitchFamily="18" charset="0"/>
              </a:rPr>
              <a:t>         When? With whom? </a:t>
            </a:r>
          </a:p>
          <a:p>
            <a:r>
              <a:rPr lang="en-US" sz="4000" dirty="0">
                <a:latin typeface="Times New Roman" panose="02020603050405020304" pitchFamily="18" charset="0"/>
                <a:cs typeface="Times New Roman" panose="02020603050405020304" pitchFamily="18" charset="0"/>
              </a:rPr>
              <a:t>         What do you need from me?</a:t>
            </a:r>
          </a:p>
        </p:txBody>
      </p:sp>
    </p:spTree>
    <p:extLst>
      <p:ext uri="{BB962C8B-B14F-4D97-AF65-F5344CB8AC3E}">
        <p14:creationId xmlns:p14="http://schemas.microsoft.com/office/powerpoint/2010/main" val="8990699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071D-9C53-412D-83B2-0666711CCE91}"/>
              </a:ext>
            </a:extLst>
          </p:cNvPr>
          <p:cNvSpPr>
            <a:spLocks noGrp="1"/>
          </p:cNvSpPr>
          <p:nvPr>
            <p:ph type="title"/>
          </p:nvPr>
        </p:nvSpPr>
        <p:spPr/>
        <p:txBody>
          <a:bodyPr>
            <a:normAutofit/>
          </a:bodyPr>
          <a:lstStyle/>
          <a:p>
            <a:r>
              <a:rPr lang="en-US" sz="5400" dirty="0">
                <a:effectLst/>
                <a:latin typeface="Times New Roman" panose="02020603050405020304" pitchFamily="18" charset="0"/>
                <a:ea typeface="Calibri" panose="020F0502020204030204" pitchFamily="34" charset="0"/>
                <a:cs typeface="Times New Roman" panose="02020603050405020304" pitchFamily="18" charset="0"/>
              </a:rPr>
              <a:t>Inflated evaluations</a:t>
            </a:r>
            <a:endParaRPr lang="en-US" sz="5400" dirty="0"/>
          </a:p>
        </p:txBody>
      </p:sp>
      <p:sp>
        <p:nvSpPr>
          <p:cNvPr id="3" name="Content Placeholder 2">
            <a:extLst>
              <a:ext uri="{FF2B5EF4-FFF2-40B4-BE49-F238E27FC236}">
                <a16:creationId xmlns:a16="http://schemas.microsoft.com/office/drawing/2014/main" id="{4F18AB3C-42B9-42D3-B5E8-1F49EE32160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24255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24E92F-B190-4EBB-9800-0558E71E973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70389" y="0"/>
            <a:ext cx="9411478" cy="6785676"/>
          </a:xfrm>
        </p:spPr>
      </p:pic>
      <p:sp>
        <p:nvSpPr>
          <p:cNvPr id="2" name="TextBox 1">
            <a:extLst>
              <a:ext uri="{FF2B5EF4-FFF2-40B4-BE49-F238E27FC236}">
                <a16:creationId xmlns:a16="http://schemas.microsoft.com/office/drawing/2014/main" id="{F7F2CEBF-AEC1-42D0-806D-4CADBA2F71A9}"/>
              </a:ext>
            </a:extLst>
          </p:cNvPr>
          <p:cNvSpPr txBox="1"/>
          <p:nvPr/>
        </p:nvSpPr>
        <p:spPr>
          <a:xfrm>
            <a:off x="73809" y="1476462"/>
            <a:ext cx="1996580" cy="1569660"/>
          </a:xfrm>
          <a:prstGeom prst="rect">
            <a:avLst/>
          </a:prstGeom>
          <a:noFill/>
        </p:spPr>
        <p:txBody>
          <a:bodyPr wrap="square" rtlCol="0">
            <a:spAutoFit/>
          </a:bodyPr>
          <a:lstStyle/>
          <a:p>
            <a:r>
              <a:rPr lang="en-US" sz="3200" b="1" dirty="0"/>
              <a:t>Inflated Employee Appraisals</a:t>
            </a:r>
            <a:endParaRPr lang="en-US" sz="3200" dirty="0"/>
          </a:p>
        </p:txBody>
      </p:sp>
    </p:spTree>
    <p:extLst>
      <p:ext uri="{BB962C8B-B14F-4D97-AF65-F5344CB8AC3E}">
        <p14:creationId xmlns:p14="http://schemas.microsoft.com/office/powerpoint/2010/main" val="19122968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screenshot of a cell phone&#10;&#10;Description automatically generated">
            <a:extLst>
              <a:ext uri="{FF2B5EF4-FFF2-40B4-BE49-F238E27FC236}">
                <a16:creationId xmlns:a16="http://schemas.microsoft.com/office/drawing/2014/main" id="{CA9581C1-DE82-4DE8-876B-856C52DD99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80601" cy="5830349"/>
          </a:xfrm>
        </p:spPr>
      </p:pic>
    </p:spTree>
    <p:extLst>
      <p:ext uri="{BB962C8B-B14F-4D97-AF65-F5344CB8AC3E}">
        <p14:creationId xmlns:p14="http://schemas.microsoft.com/office/powerpoint/2010/main" val="2627261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document&#10;&#10;Description automatically generated">
            <a:extLst>
              <a:ext uri="{FF2B5EF4-FFF2-40B4-BE49-F238E27FC236}">
                <a16:creationId xmlns:a16="http://schemas.microsoft.com/office/drawing/2014/main" id="{C9EEC0FE-A0A8-CADB-9461-F6641B6519D9}"/>
              </a:ext>
            </a:extLst>
          </p:cNvPr>
          <p:cNvPicPr>
            <a:picLocks noGrp="1" noChangeAspect="1"/>
          </p:cNvPicPr>
          <p:nvPr>
            <p:ph idx="1"/>
          </p:nvPr>
        </p:nvPicPr>
        <p:blipFill>
          <a:blip r:embed="rId2"/>
          <a:stretch>
            <a:fillRect/>
          </a:stretch>
        </p:blipFill>
        <p:spPr>
          <a:xfrm>
            <a:off x="0" y="544749"/>
            <a:ext cx="12233395" cy="4824919"/>
          </a:xfrm>
        </p:spPr>
      </p:pic>
    </p:spTree>
    <p:extLst>
      <p:ext uri="{BB962C8B-B14F-4D97-AF65-F5344CB8AC3E}">
        <p14:creationId xmlns:p14="http://schemas.microsoft.com/office/powerpoint/2010/main" val="15506167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93573-3F86-E0A2-4B07-D26C14EFA8E9}"/>
            </a:ext>
          </a:extLst>
        </p:cNvPr>
        <p:cNvGrpSpPr/>
        <p:nvPr/>
      </p:nvGrpSpPr>
      <p:grpSpPr>
        <a:xfrm>
          <a:off x="0" y="0"/>
          <a:ext cx="0" cy="0"/>
          <a:chOff x="0" y="0"/>
          <a:chExt cx="0" cy="0"/>
        </a:xfrm>
      </p:grpSpPr>
      <p:pic>
        <p:nvPicPr>
          <p:cNvPr id="3" name="Picture 2" descr="A text on a page&#10;&#10;AI-generated content may be incorrect.">
            <a:extLst>
              <a:ext uri="{FF2B5EF4-FFF2-40B4-BE49-F238E27FC236}">
                <a16:creationId xmlns:a16="http://schemas.microsoft.com/office/drawing/2014/main" id="{EA6A95C6-0CA1-8D94-AC4A-284455A4F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809" y="205190"/>
            <a:ext cx="8152381" cy="6447619"/>
          </a:xfrm>
          <a:prstGeom prst="rect">
            <a:avLst/>
          </a:prstGeom>
        </p:spPr>
      </p:pic>
    </p:spTree>
    <p:extLst>
      <p:ext uri="{BB962C8B-B14F-4D97-AF65-F5344CB8AC3E}">
        <p14:creationId xmlns:p14="http://schemas.microsoft.com/office/powerpoint/2010/main" val="22515191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5D020-A9BA-FEF2-A23A-3360104222A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EB8E243-D5BD-8788-0CCD-5C5C955736FF}"/>
              </a:ext>
            </a:extLst>
          </p:cNvPr>
          <p:cNvSpPr txBox="1"/>
          <p:nvPr/>
        </p:nvSpPr>
        <p:spPr>
          <a:xfrm>
            <a:off x="373626" y="363794"/>
            <a:ext cx="11632107" cy="1938992"/>
          </a:xfrm>
          <a:prstGeom prst="rect">
            <a:avLst/>
          </a:prstGeom>
          <a:noFill/>
        </p:spPr>
        <p:txBody>
          <a:bodyPr wrap="square" rtlCol="0">
            <a:spAutoFit/>
          </a:bodyPr>
          <a:lstStyle/>
          <a:p>
            <a:r>
              <a:rPr lang="en-US" sz="6000" dirty="0">
                <a:solidFill>
                  <a:srgbClr val="FF0000"/>
                </a:solidFill>
              </a:rPr>
              <a:t>Eval says “exceeds expectations” rather than “outstanding?”</a:t>
            </a:r>
          </a:p>
        </p:txBody>
      </p:sp>
      <p:pic>
        <p:nvPicPr>
          <p:cNvPr id="2" name="Picture 1" descr="A group of people raising their hands&#10;&#10;AI-generated content may be incorrect.">
            <a:extLst>
              <a:ext uri="{FF2B5EF4-FFF2-40B4-BE49-F238E27FC236}">
                <a16:creationId xmlns:a16="http://schemas.microsoft.com/office/drawing/2014/main" id="{2633D248-3BD2-1590-7B9A-2A42513E3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0500" y="3282323"/>
            <a:ext cx="6723809" cy="2923809"/>
          </a:xfrm>
          <a:prstGeom prst="rect">
            <a:avLst/>
          </a:prstGeom>
        </p:spPr>
      </p:pic>
    </p:spTree>
    <p:extLst>
      <p:ext uri="{BB962C8B-B14F-4D97-AF65-F5344CB8AC3E}">
        <p14:creationId xmlns:p14="http://schemas.microsoft.com/office/powerpoint/2010/main" val="10662129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DD709-8930-761A-F59A-BCFADEA3F785}"/>
            </a:ext>
          </a:extLst>
        </p:cNvPr>
        <p:cNvGrpSpPr/>
        <p:nvPr/>
      </p:nvGrpSpPr>
      <p:grpSpPr>
        <a:xfrm>
          <a:off x="0" y="0"/>
          <a:ext cx="0" cy="0"/>
          <a:chOff x="0" y="0"/>
          <a:chExt cx="0" cy="0"/>
        </a:xfrm>
      </p:grpSpPr>
      <p:pic>
        <p:nvPicPr>
          <p:cNvPr id="3" name="Picture 2" descr="A close up of a document&#10;&#10;AI-generated content may be incorrect.">
            <a:extLst>
              <a:ext uri="{FF2B5EF4-FFF2-40B4-BE49-F238E27FC236}">
                <a16:creationId xmlns:a16="http://schemas.microsoft.com/office/drawing/2014/main" id="{A1B23938-8A9D-A89F-F07F-B0C4FE66C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6033" y="0"/>
            <a:ext cx="9636285" cy="6705600"/>
          </a:xfrm>
          <a:prstGeom prst="rect">
            <a:avLst/>
          </a:prstGeom>
        </p:spPr>
      </p:pic>
    </p:spTree>
    <p:extLst>
      <p:ext uri="{BB962C8B-B14F-4D97-AF65-F5344CB8AC3E}">
        <p14:creationId xmlns:p14="http://schemas.microsoft.com/office/powerpoint/2010/main" val="10904065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2524421" y="258596"/>
            <a:ext cx="6842597" cy="6340807"/>
          </a:xfrm>
          <a:prstGeom prst="rect">
            <a:avLst/>
          </a:prstGeom>
        </p:spPr>
      </p:pic>
    </p:spTree>
    <p:extLst>
      <p:ext uri="{BB962C8B-B14F-4D97-AF65-F5344CB8AC3E}">
        <p14:creationId xmlns:p14="http://schemas.microsoft.com/office/powerpoint/2010/main" val="2906238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3138132" y="0"/>
            <a:ext cx="5615174" cy="6858000"/>
          </a:xfrm>
          <a:prstGeom prst="rect">
            <a:avLst/>
          </a:prstGeom>
        </p:spPr>
      </p:pic>
    </p:spTree>
    <p:extLst>
      <p:ext uri="{BB962C8B-B14F-4D97-AF65-F5344CB8AC3E}">
        <p14:creationId xmlns:p14="http://schemas.microsoft.com/office/powerpoint/2010/main" val="33341573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839353-087A-40E4-AD7B-4C270D067F17}"/>
              </a:ext>
            </a:extLst>
          </p:cNvPr>
          <p:cNvSpPr>
            <a:spLocks noGrp="1"/>
          </p:cNvSpPr>
          <p:nvPr>
            <p:ph idx="1"/>
          </p:nvPr>
        </p:nvSpPr>
        <p:spPr/>
        <p:txBody>
          <a:bodyPr>
            <a:normAutofit/>
          </a:bodyPr>
          <a:lstStyle/>
          <a:p>
            <a:pPr marL="0" indent="0">
              <a:buNone/>
            </a:pPr>
            <a:r>
              <a:rPr lang="en-US" sz="6600" dirty="0">
                <a:solidFill>
                  <a:srgbClr val="FF0000"/>
                </a:solidFill>
                <a:effectLst/>
                <a:latin typeface="Times New Roman" panose="02020603050405020304" pitchFamily="18" charset="0"/>
                <a:ea typeface="Calibri" panose="020F0502020204030204" pitchFamily="34" charset="0"/>
              </a:rPr>
              <a:t>You always fire the behavior</a:t>
            </a:r>
          </a:p>
          <a:p>
            <a:pPr marL="0" indent="0">
              <a:buNone/>
            </a:pPr>
            <a:endParaRPr lang="en-US" sz="6600">
              <a:solidFill>
                <a:srgbClr val="FF0000"/>
              </a:solidFill>
              <a:latin typeface="Times New Roman" panose="02020603050405020304" pitchFamily="18" charset="0"/>
              <a:ea typeface="Calibri" panose="020F0502020204030204" pitchFamily="34" charset="0"/>
            </a:endParaRPr>
          </a:p>
          <a:p>
            <a:pPr marL="0" indent="0">
              <a:buNone/>
            </a:pPr>
            <a:r>
              <a:rPr lang="en-US" sz="6600">
                <a:solidFill>
                  <a:srgbClr val="FF0000"/>
                </a:solidFill>
                <a:effectLst/>
                <a:latin typeface="Times New Roman" panose="02020603050405020304" pitchFamily="18" charset="0"/>
                <a:ea typeface="Calibri" panose="020F0502020204030204" pitchFamily="34" charset="0"/>
              </a:rPr>
              <a:t> </a:t>
            </a:r>
            <a:r>
              <a:rPr lang="en-US" sz="6600" dirty="0">
                <a:solidFill>
                  <a:srgbClr val="FF0000"/>
                </a:solidFill>
                <a:effectLst/>
                <a:latin typeface="Times New Roman" panose="02020603050405020304" pitchFamily="18" charset="0"/>
                <a:ea typeface="Calibri" panose="020F0502020204030204" pitchFamily="34" charset="0"/>
              </a:rPr>
              <a:t>NOT THE EMPLOYEE</a:t>
            </a:r>
            <a:endParaRPr lang="en-US" sz="6600" dirty="0"/>
          </a:p>
        </p:txBody>
      </p:sp>
    </p:spTree>
    <p:extLst>
      <p:ext uri="{BB962C8B-B14F-4D97-AF65-F5344CB8AC3E}">
        <p14:creationId xmlns:p14="http://schemas.microsoft.com/office/powerpoint/2010/main" val="32488548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rotWithShape="1">
          <a:blip r:embed="rId2"/>
          <a:srcRect t="3640"/>
          <a:stretch/>
        </p:blipFill>
        <p:spPr>
          <a:xfrm>
            <a:off x="2361708" y="0"/>
            <a:ext cx="6922969" cy="6865134"/>
          </a:xfrm>
          <a:prstGeom prst="rect">
            <a:avLst/>
          </a:prstGeom>
        </p:spPr>
      </p:pic>
    </p:spTree>
    <p:extLst>
      <p:ext uri="{BB962C8B-B14F-4D97-AF65-F5344CB8AC3E}">
        <p14:creationId xmlns:p14="http://schemas.microsoft.com/office/powerpoint/2010/main" val="22720583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2553477" y="45894"/>
            <a:ext cx="6414564" cy="6662723"/>
          </a:xfrm>
          <a:prstGeom prst="rect">
            <a:avLst/>
          </a:prstGeom>
        </p:spPr>
      </p:pic>
    </p:spTree>
    <p:extLst>
      <p:ext uri="{BB962C8B-B14F-4D97-AF65-F5344CB8AC3E}">
        <p14:creationId xmlns:p14="http://schemas.microsoft.com/office/powerpoint/2010/main" val="36160304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rotWithShape="1">
          <a:blip r:embed="rId2"/>
          <a:srcRect t="4304"/>
          <a:stretch/>
        </p:blipFill>
        <p:spPr>
          <a:xfrm>
            <a:off x="2979626" y="0"/>
            <a:ext cx="5988414" cy="6865134"/>
          </a:xfrm>
          <a:prstGeom prst="rect">
            <a:avLst/>
          </a:prstGeom>
        </p:spPr>
      </p:pic>
    </p:spTree>
    <p:extLst>
      <p:ext uri="{BB962C8B-B14F-4D97-AF65-F5344CB8AC3E}">
        <p14:creationId xmlns:p14="http://schemas.microsoft.com/office/powerpoint/2010/main" val="21646800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5A656F-894B-6D54-D722-81552AD881A8}"/>
              </a:ext>
            </a:extLst>
          </p:cNvPr>
          <p:cNvPicPr>
            <a:picLocks noChangeAspect="1"/>
          </p:cNvPicPr>
          <p:nvPr/>
        </p:nvPicPr>
        <p:blipFill>
          <a:blip r:embed="rId2"/>
          <a:stretch>
            <a:fillRect/>
          </a:stretch>
        </p:blipFill>
        <p:spPr>
          <a:xfrm>
            <a:off x="0" y="399637"/>
            <a:ext cx="12192000" cy="6058726"/>
          </a:xfrm>
          <a:prstGeom prst="rect">
            <a:avLst/>
          </a:prstGeom>
        </p:spPr>
      </p:pic>
    </p:spTree>
    <p:extLst>
      <p:ext uri="{BB962C8B-B14F-4D97-AF65-F5344CB8AC3E}">
        <p14:creationId xmlns:p14="http://schemas.microsoft.com/office/powerpoint/2010/main" val="39934878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5A656F-894B-6D54-D722-81552AD881A8}"/>
              </a:ext>
            </a:extLst>
          </p:cNvPr>
          <p:cNvPicPr>
            <a:picLocks noChangeAspect="1"/>
          </p:cNvPicPr>
          <p:nvPr/>
        </p:nvPicPr>
        <p:blipFill>
          <a:blip r:embed="rId2"/>
          <a:srcRect/>
          <a:stretch/>
        </p:blipFill>
        <p:spPr>
          <a:xfrm>
            <a:off x="0" y="399637"/>
            <a:ext cx="12191999" cy="6058726"/>
          </a:xfrm>
          <a:prstGeom prst="rect">
            <a:avLst/>
          </a:prstGeom>
        </p:spPr>
      </p:pic>
    </p:spTree>
    <p:extLst>
      <p:ext uri="{BB962C8B-B14F-4D97-AF65-F5344CB8AC3E}">
        <p14:creationId xmlns:p14="http://schemas.microsoft.com/office/powerpoint/2010/main" val="14163937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94793" y="887355"/>
            <a:ext cx="11992587" cy="2906978"/>
          </a:xfrm>
          <a:prstGeom prst="rect">
            <a:avLst/>
          </a:prstGeom>
        </p:spPr>
      </p:pic>
    </p:spTree>
    <p:extLst>
      <p:ext uri="{BB962C8B-B14F-4D97-AF65-F5344CB8AC3E}">
        <p14:creationId xmlns:p14="http://schemas.microsoft.com/office/powerpoint/2010/main" val="248898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2028675" y="15115"/>
            <a:ext cx="8551543" cy="6842885"/>
          </a:xfrm>
          <a:prstGeom prst="rect">
            <a:avLst/>
          </a:prstGeom>
        </p:spPr>
      </p:pic>
    </p:spTree>
    <p:extLst>
      <p:ext uri="{BB962C8B-B14F-4D97-AF65-F5344CB8AC3E}">
        <p14:creationId xmlns:p14="http://schemas.microsoft.com/office/powerpoint/2010/main" val="32542911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10;&#10;Description automatically generated">
            <a:extLst>
              <a:ext uri="{FF2B5EF4-FFF2-40B4-BE49-F238E27FC236}">
                <a16:creationId xmlns:a16="http://schemas.microsoft.com/office/drawing/2014/main" id="{F2B5F099-C49F-4EFC-9918-C4CE6FCBB5C9}"/>
              </a:ext>
            </a:extLst>
          </p:cNvPr>
          <p:cNvPicPr>
            <a:picLocks noChangeAspect="1"/>
          </p:cNvPicPr>
          <p:nvPr/>
        </p:nvPicPr>
        <p:blipFill>
          <a:blip r:embed="rId2"/>
          <a:stretch>
            <a:fillRect/>
          </a:stretch>
        </p:blipFill>
        <p:spPr>
          <a:xfrm>
            <a:off x="643812" y="15115"/>
            <a:ext cx="11321270" cy="6842885"/>
          </a:xfrm>
          <a:prstGeom prst="rect">
            <a:avLst/>
          </a:prstGeom>
        </p:spPr>
      </p:pic>
    </p:spTree>
    <p:extLst>
      <p:ext uri="{BB962C8B-B14F-4D97-AF65-F5344CB8AC3E}">
        <p14:creationId xmlns:p14="http://schemas.microsoft.com/office/powerpoint/2010/main" val="16187698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2181869" y="7558"/>
            <a:ext cx="7828260" cy="6842885"/>
          </a:xfrm>
          <a:prstGeom prst="rect">
            <a:avLst/>
          </a:prstGeom>
        </p:spPr>
      </p:pic>
    </p:spTree>
    <p:extLst>
      <p:ext uri="{BB962C8B-B14F-4D97-AF65-F5344CB8AC3E}">
        <p14:creationId xmlns:p14="http://schemas.microsoft.com/office/powerpoint/2010/main" val="3812484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1916349" y="-1725"/>
            <a:ext cx="8093780" cy="6643510"/>
          </a:xfrm>
          <a:prstGeom prst="rect">
            <a:avLst/>
          </a:prstGeom>
        </p:spPr>
      </p:pic>
    </p:spTree>
    <p:extLst>
      <p:ext uri="{BB962C8B-B14F-4D97-AF65-F5344CB8AC3E}">
        <p14:creationId xmlns:p14="http://schemas.microsoft.com/office/powerpoint/2010/main" val="4496686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paper&#10;&#10;Description automatically generated">
            <a:extLst>
              <a:ext uri="{FF2B5EF4-FFF2-40B4-BE49-F238E27FC236}">
                <a16:creationId xmlns:a16="http://schemas.microsoft.com/office/drawing/2014/main" id="{E3B9BA68-056C-EFE5-6C61-7980168EC167}"/>
              </a:ext>
            </a:extLst>
          </p:cNvPr>
          <p:cNvPicPr>
            <a:picLocks noGrp="1" noChangeAspect="1"/>
          </p:cNvPicPr>
          <p:nvPr>
            <p:ph idx="1"/>
          </p:nvPr>
        </p:nvPicPr>
        <p:blipFill>
          <a:blip r:embed="rId2"/>
          <a:stretch>
            <a:fillRect/>
          </a:stretch>
        </p:blipFill>
        <p:spPr>
          <a:xfrm>
            <a:off x="1385797" y="0"/>
            <a:ext cx="8073031" cy="6858000"/>
          </a:xfrm>
        </p:spPr>
      </p:pic>
    </p:spTree>
    <p:extLst>
      <p:ext uri="{BB962C8B-B14F-4D97-AF65-F5344CB8AC3E}">
        <p14:creationId xmlns:p14="http://schemas.microsoft.com/office/powerpoint/2010/main" val="23730614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B750-2C40-A581-3389-442569B57A4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Do not be unclear:</a:t>
            </a:r>
          </a:p>
        </p:txBody>
      </p:sp>
      <p:sp>
        <p:nvSpPr>
          <p:cNvPr id="3" name="Content Placeholder 2">
            <a:extLst>
              <a:ext uri="{FF2B5EF4-FFF2-40B4-BE49-F238E27FC236}">
                <a16:creationId xmlns:a16="http://schemas.microsoft.com/office/drawing/2014/main" id="{49294F0E-B8F5-C143-0413-F6A94E4860F6}"/>
              </a:ext>
            </a:extLst>
          </p:cNvPr>
          <p:cNvSpPr>
            <a:spLocks noGrp="1"/>
          </p:cNvSpPr>
          <p:nvPr>
            <p:ph idx="1"/>
          </p:nvPr>
        </p:nvSpPr>
        <p:spPr/>
        <p:txBody>
          <a:bodyPr/>
          <a:lstStyle/>
          <a:p>
            <a:r>
              <a:rPr lang="en-US" sz="4000" dirty="0">
                <a:effectLst/>
                <a:latin typeface="Times New Roman" panose="02020603050405020304" pitchFamily="18" charset="0"/>
                <a:ea typeface="Aptos" panose="020F0502020204030204" pitchFamily="34" charset="0"/>
                <a:cs typeface="Times New Roman" panose="02020603050405020304" pitchFamily="18" charset="0"/>
              </a:rPr>
              <a:t>Do not say employee has a “bad attitude.” </a:t>
            </a:r>
          </a:p>
          <a:p>
            <a:r>
              <a:rPr lang="en-US" sz="4000" dirty="0">
                <a:effectLst/>
                <a:latin typeface="Times New Roman" panose="02020603050405020304" pitchFamily="18" charset="0"/>
                <a:ea typeface="Aptos" panose="020F0502020204030204" pitchFamily="34" charset="0"/>
                <a:cs typeface="Times New Roman" panose="02020603050405020304" pitchFamily="18" charset="0"/>
              </a:rPr>
              <a:t>Document specific behaviors and quote specific language.</a:t>
            </a:r>
          </a:p>
          <a:p>
            <a:r>
              <a:rPr lang="en-US" sz="4000" dirty="0">
                <a:latin typeface="Times New Roman" panose="02020603050405020304" pitchFamily="18" charset="0"/>
                <a:cs typeface="Times New Roman" panose="02020603050405020304" pitchFamily="18" charset="0"/>
              </a:rPr>
              <a:t>Black employees can claim “tone policing” to portray a Black woman as being angry or aggressive.</a:t>
            </a:r>
            <a:br>
              <a:rPr lang="en-US" dirty="0"/>
            </a:br>
            <a:endParaRPr lang="en-US" dirty="0"/>
          </a:p>
        </p:txBody>
      </p:sp>
    </p:spTree>
    <p:extLst>
      <p:ext uri="{BB962C8B-B14F-4D97-AF65-F5344CB8AC3E}">
        <p14:creationId xmlns:p14="http://schemas.microsoft.com/office/powerpoint/2010/main" val="34253485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oster with two people talking&#10;&#10;Description automatically generated">
            <a:extLst>
              <a:ext uri="{FF2B5EF4-FFF2-40B4-BE49-F238E27FC236}">
                <a16:creationId xmlns:a16="http://schemas.microsoft.com/office/drawing/2014/main" id="{74C65DD4-BC4A-751E-D898-18CF3265207D}"/>
              </a:ext>
            </a:extLst>
          </p:cNvPr>
          <p:cNvPicPr>
            <a:picLocks noGrp="1" noChangeAspect="1"/>
          </p:cNvPicPr>
          <p:nvPr>
            <p:ph idx="1"/>
          </p:nvPr>
        </p:nvPicPr>
        <p:blipFill>
          <a:blip r:embed="rId2"/>
          <a:stretch>
            <a:fillRect/>
          </a:stretch>
        </p:blipFill>
        <p:spPr>
          <a:xfrm>
            <a:off x="3444240" y="34936"/>
            <a:ext cx="5720080" cy="6788128"/>
          </a:xfrm>
        </p:spPr>
      </p:pic>
    </p:spTree>
    <p:extLst>
      <p:ext uri="{BB962C8B-B14F-4D97-AF65-F5344CB8AC3E}">
        <p14:creationId xmlns:p14="http://schemas.microsoft.com/office/powerpoint/2010/main" val="5731672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93245" y="0"/>
            <a:ext cx="12005509" cy="5214026"/>
          </a:xfrm>
          <a:prstGeom prst="rect">
            <a:avLst/>
          </a:prstGeom>
        </p:spPr>
      </p:pic>
      <p:sp>
        <p:nvSpPr>
          <p:cNvPr id="2" name="TextBox 1">
            <a:extLst>
              <a:ext uri="{FF2B5EF4-FFF2-40B4-BE49-F238E27FC236}">
                <a16:creationId xmlns:a16="http://schemas.microsoft.com/office/drawing/2014/main" id="{BCCD775F-7807-7607-7A25-761523A3F627}"/>
              </a:ext>
            </a:extLst>
          </p:cNvPr>
          <p:cNvSpPr txBox="1"/>
          <p:nvPr/>
        </p:nvSpPr>
        <p:spPr>
          <a:xfrm>
            <a:off x="651754" y="5450280"/>
            <a:ext cx="10544783" cy="830997"/>
          </a:xfrm>
          <a:prstGeom prst="rect">
            <a:avLst/>
          </a:prstGeom>
          <a:noFill/>
        </p:spPr>
        <p:txBody>
          <a:bodyPr wrap="square" rtlCol="0">
            <a:spAutoFit/>
          </a:bodyPr>
          <a:lstStyle/>
          <a:p>
            <a:r>
              <a:rPr lang="en-US" sz="4800" dirty="0"/>
              <a:t>Discipline for using phone while driving</a:t>
            </a:r>
          </a:p>
        </p:txBody>
      </p:sp>
    </p:spTree>
    <p:extLst>
      <p:ext uri="{BB962C8B-B14F-4D97-AF65-F5344CB8AC3E}">
        <p14:creationId xmlns:p14="http://schemas.microsoft.com/office/powerpoint/2010/main" val="2284240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B4339-C544-F36E-D5A1-79F9352BC0E7}"/>
            </a:ext>
          </a:extLst>
        </p:cNvPr>
        <p:cNvGrpSpPr/>
        <p:nvPr/>
      </p:nvGrpSpPr>
      <p:grpSpPr>
        <a:xfrm>
          <a:off x="0" y="0"/>
          <a:ext cx="0" cy="0"/>
          <a:chOff x="0" y="0"/>
          <a:chExt cx="0" cy="0"/>
        </a:xfrm>
      </p:grpSpPr>
      <p:pic>
        <p:nvPicPr>
          <p:cNvPr id="3" name="Picture 2" descr="A receipt with writing on it&#10;&#10;AI-generated content may be incorrect.">
            <a:extLst>
              <a:ext uri="{FF2B5EF4-FFF2-40B4-BE49-F238E27FC236}">
                <a16:creationId xmlns:a16="http://schemas.microsoft.com/office/drawing/2014/main" id="{E8BAD9F7-968E-166F-DB2F-CCF1589C6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1319" y="0"/>
            <a:ext cx="8349361" cy="6858000"/>
          </a:xfrm>
          <a:prstGeom prst="rect">
            <a:avLst/>
          </a:prstGeom>
        </p:spPr>
      </p:pic>
    </p:spTree>
    <p:extLst>
      <p:ext uri="{BB962C8B-B14F-4D97-AF65-F5344CB8AC3E}">
        <p14:creationId xmlns:p14="http://schemas.microsoft.com/office/powerpoint/2010/main" val="12828512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0F89E-14B9-77FB-2CCD-7DB013921B37}"/>
            </a:ext>
          </a:extLst>
        </p:cNvPr>
        <p:cNvGrpSpPr/>
        <p:nvPr/>
      </p:nvGrpSpPr>
      <p:grpSpPr>
        <a:xfrm>
          <a:off x="0" y="0"/>
          <a:ext cx="0" cy="0"/>
          <a:chOff x="0" y="0"/>
          <a:chExt cx="0" cy="0"/>
        </a:xfrm>
      </p:grpSpPr>
      <p:pic>
        <p:nvPicPr>
          <p:cNvPr id="3" name="Picture 2" descr="A screenshot of a message&#10;&#10;AI-generated content may be incorrect.">
            <a:extLst>
              <a:ext uri="{FF2B5EF4-FFF2-40B4-BE49-F238E27FC236}">
                <a16:creationId xmlns:a16="http://schemas.microsoft.com/office/drawing/2014/main" id="{71BFA214-6BAE-DC04-FAC7-25112F7C73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778" y="0"/>
            <a:ext cx="8664444" cy="6858000"/>
          </a:xfrm>
          <a:prstGeom prst="rect">
            <a:avLst/>
          </a:prstGeom>
        </p:spPr>
      </p:pic>
    </p:spTree>
    <p:extLst>
      <p:ext uri="{BB962C8B-B14F-4D97-AF65-F5344CB8AC3E}">
        <p14:creationId xmlns:p14="http://schemas.microsoft.com/office/powerpoint/2010/main" val="11783251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pouring a drink into a bottle&#10;&#10;Description automatically generated">
            <a:extLst>
              <a:ext uri="{FF2B5EF4-FFF2-40B4-BE49-F238E27FC236}">
                <a16:creationId xmlns:a16="http://schemas.microsoft.com/office/drawing/2014/main" id="{C2EA0C74-1117-2D85-753B-54C315FB7EB1}"/>
              </a:ext>
            </a:extLst>
          </p:cNvPr>
          <p:cNvPicPr>
            <a:picLocks noGrp="1" noChangeAspect="1"/>
          </p:cNvPicPr>
          <p:nvPr>
            <p:ph idx="1"/>
          </p:nvPr>
        </p:nvPicPr>
        <p:blipFill>
          <a:blip r:embed="rId2"/>
          <a:srcRect t="3816" r="23585" b="5275"/>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63CFE3-1DCD-1F42-7205-08DA2C4246A8}"/>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solidFill>
                  <a:schemeClr val="bg1"/>
                </a:solidFill>
              </a:rPr>
              <a:t>What if employee has been drinking?</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2407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text&#10;&#10;AI-generated content may be incorrect.">
            <a:extLst>
              <a:ext uri="{FF2B5EF4-FFF2-40B4-BE49-F238E27FC236}">
                <a16:creationId xmlns:a16="http://schemas.microsoft.com/office/drawing/2014/main" id="{B71B3680-3ACA-220E-FF91-B3DBB56FDD38}"/>
              </a:ext>
            </a:extLst>
          </p:cNvPr>
          <p:cNvPicPr>
            <a:picLocks noChangeAspect="1"/>
          </p:cNvPicPr>
          <p:nvPr/>
        </p:nvPicPr>
        <p:blipFill>
          <a:blip r:embed="rId2"/>
          <a:stretch>
            <a:fillRect/>
          </a:stretch>
        </p:blipFill>
        <p:spPr>
          <a:xfrm>
            <a:off x="0" y="201478"/>
            <a:ext cx="12023169" cy="5331417"/>
          </a:xfrm>
          <a:prstGeom prst="rect">
            <a:avLst/>
          </a:prstGeom>
        </p:spPr>
      </p:pic>
    </p:spTree>
    <p:extLst>
      <p:ext uri="{BB962C8B-B14F-4D97-AF65-F5344CB8AC3E}">
        <p14:creationId xmlns:p14="http://schemas.microsoft.com/office/powerpoint/2010/main" val="2948206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29241" y="0"/>
            <a:ext cx="12162759" cy="6637661"/>
          </a:xfrm>
        </p:spPr>
      </p:pic>
    </p:spTree>
    <p:extLst>
      <p:ext uri="{BB962C8B-B14F-4D97-AF65-F5344CB8AC3E}">
        <p14:creationId xmlns:p14="http://schemas.microsoft.com/office/powerpoint/2010/main" val="19156124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1306285" y="90065"/>
            <a:ext cx="9442580" cy="6406066"/>
          </a:xfrm>
        </p:spPr>
      </p:pic>
    </p:spTree>
    <p:extLst>
      <p:ext uri="{BB962C8B-B14F-4D97-AF65-F5344CB8AC3E}">
        <p14:creationId xmlns:p14="http://schemas.microsoft.com/office/powerpoint/2010/main" val="6602939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3F3B45-7877-4B28-8271-B988B8353B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855" y="76200"/>
            <a:ext cx="11990359" cy="6400800"/>
          </a:xfrm>
          <a:prstGeom prst="rect">
            <a:avLst/>
          </a:prstGeom>
        </p:spPr>
      </p:pic>
    </p:spTree>
    <p:extLst>
      <p:ext uri="{BB962C8B-B14F-4D97-AF65-F5344CB8AC3E}">
        <p14:creationId xmlns:p14="http://schemas.microsoft.com/office/powerpoint/2010/main" val="5645393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AFF3AE09-61AD-BBDD-FA5D-815502335EBC}"/>
              </a:ext>
            </a:extLst>
          </p:cNvPr>
          <p:cNvPicPr>
            <a:picLocks noGrp="1" noChangeAspect="1"/>
          </p:cNvPicPr>
          <p:nvPr>
            <p:ph idx="1"/>
          </p:nvPr>
        </p:nvPicPr>
        <p:blipFill>
          <a:blip r:embed="rId2"/>
          <a:stretch>
            <a:fillRect/>
          </a:stretch>
        </p:blipFill>
        <p:spPr>
          <a:xfrm>
            <a:off x="2091219" y="0"/>
            <a:ext cx="9112317" cy="6608070"/>
          </a:xfrm>
        </p:spPr>
      </p:pic>
    </p:spTree>
    <p:extLst>
      <p:ext uri="{BB962C8B-B14F-4D97-AF65-F5344CB8AC3E}">
        <p14:creationId xmlns:p14="http://schemas.microsoft.com/office/powerpoint/2010/main" val="32499103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B2435D4-7879-4FDC-B028-A9A35E36BC7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73834" y="0"/>
            <a:ext cx="12044332" cy="5905850"/>
          </a:xfrm>
          <a:prstGeom prst="rect">
            <a:avLst/>
          </a:prstGeom>
        </p:spPr>
      </p:pic>
    </p:spTree>
    <p:extLst>
      <p:ext uri="{BB962C8B-B14F-4D97-AF65-F5344CB8AC3E}">
        <p14:creationId xmlns:p14="http://schemas.microsoft.com/office/powerpoint/2010/main" val="39793469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phone&#10;&#10;Description automatically generated">
            <a:extLst>
              <a:ext uri="{FF2B5EF4-FFF2-40B4-BE49-F238E27FC236}">
                <a16:creationId xmlns:a16="http://schemas.microsoft.com/office/drawing/2014/main" id="{5BD03C43-5E0E-F5DD-A93D-BB9AE02D179B}"/>
              </a:ext>
            </a:extLst>
          </p:cNvPr>
          <p:cNvPicPr>
            <a:picLocks noGrp="1" noChangeAspect="1"/>
          </p:cNvPicPr>
          <p:nvPr>
            <p:ph idx="1"/>
          </p:nvPr>
        </p:nvPicPr>
        <p:blipFill>
          <a:blip r:embed="rId2"/>
          <a:stretch>
            <a:fillRect/>
          </a:stretch>
        </p:blipFill>
        <p:spPr>
          <a:xfrm>
            <a:off x="2768837" y="118686"/>
            <a:ext cx="4952144" cy="6630371"/>
          </a:xfrm>
        </p:spPr>
      </p:pic>
      <p:sp>
        <p:nvSpPr>
          <p:cNvPr id="6" name="Arrow: Right 5">
            <a:extLst>
              <a:ext uri="{FF2B5EF4-FFF2-40B4-BE49-F238E27FC236}">
                <a16:creationId xmlns:a16="http://schemas.microsoft.com/office/drawing/2014/main" id="{5A6B6BE1-30B8-5CD1-E74B-F7277C564B42}"/>
              </a:ext>
            </a:extLst>
          </p:cNvPr>
          <p:cNvSpPr/>
          <p:nvPr/>
        </p:nvSpPr>
        <p:spPr>
          <a:xfrm>
            <a:off x="541294" y="5132205"/>
            <a:ext cx="2768838" cy="6580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3164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phone&#10;&#10;Description automatically generated">
            <a:extLst>
              <a:ext uri="{FF2B5EF4-FFF2-40B4-BE49-F238E27FC236}">
                <a16:creationId xmlns:a16="http://schemas.microsoft.com/office/drawing/2014/main" id="{8246E73D-AD36-6F0F-B429-394E1096882B}"/>
              </a:ext>
            </a:extLst>
          </p:cNvPr>
          <p:cNvPicPr>
            <a:picLocks noGrp="1" noChangeAspect="1"/>
          </p:cNvPicPr>
          <p:nvPr>
            <p:ph idx="1"/>
          </p:nvPr>
        </p:nvPicPr>
        <p:blipFill>
          <a:blip r:embed="rId2"/>
          <a:stretch>
            <a:fillRect/>
          </a:stretch>
        </p:blipFill>
        <p:spPr>
          <a:xfrm>
            <a:off x="3112851" y="98108"/>
            <a:ext cx="5116749" cy="6694813"/>
          </a:xfrm>
        </p:spPr>
      </p:pic>
      <p:sp>
        <p:nvSpPr>
          <p:cNvPr id="7" name="Arrow: Right 6">
            <a:extLst>
              <a:ext uri="{FF2B5EF4-FFF2-40B4-BE49-F238E27FC236}">
                <a16:creationId xmlns:a16="http://schemas.microsoft.com/office/drawing/2014/main" id="{18E35F08-2632-4D47-333B-3CC0EBAA5CF6}"/>
              </a:ext>
            </a:extLst>
          </p:cNvPr>
          <p:cNvSpPr/>
          <p:nvPr/>
        </p:nvSpPr>
        <p:spPr>
          <a:xfrm>
            <a:off x="502384" y="3638147"/>
            <a:ext cx="2768838" cy="6580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81555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5EB7E-7177-0169-B600-6FC321E5ACB5}"/>
            </a:ext>
          </a:extLst>
        </p:cNvPr>
        <p:cNvGrpSpPr/>
        <p:nvPr/>
      </p:nvGrpSpPr>
      <p:grpSpPr>
        <a:xfrm>
          <a:off x="0" y="0"/>
          <a:ext cx="0" cy="0"/>
          <a:chOff x="0" y="0"/>
          <a:chExt cx="0" cy="0"/>
        </a:xfrm>
      </p:grpSpPr>
      <p:pic>
        <p:nvPicPr>
          <p:cNvPr id="3" name="Picture 2" descr="A letter with a yellow text&#10;&#10;AI-generated content may be incorrect.">
            <a:extLst>
              <a:ext uri="{FF2B5EF4-FFF2-40B4-BE49-F238E27FC236}">
                <a16:creationId xmlns:a16="http://schemas.microsoft.com/office/drawing/2014/main" id="{6FFC7DA1-7A16-53B8-BAC1-088EE9C50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5897" y="0"/>
            <a:ext cx="8220205" cy="6858000"/>
          </a:xfrm>
          <a:prstGeom prst="rect">
            <a:avLst/>
          </a:prstGeom>
        </p:spPr>
      </p:pic>
    </p:spTree>
    <p:extLst>
      <p:ext uri="{BB962C8B-B14F-4D97-AF65-F5344CB8AC3E}">
        <p14:creationId xmlns:p14="http://schemas.microsoft.com/office/powerpoint/2010/main" val="3368230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55EC6-97DB-4C81-115F-71FF997215E8}"/>
            </a:ext>
          </a:extLst>
        </p:cNvPr>
        <p:cNvGrpSpPr/>
        <p:nvPr/>
      </p:nvGrpSpPr>
      <p:grpSpPr>
        <a:xfrm>
          <a:off x="0" y="0"/>
          <a:ext cx="0" cy="0"/>
          <a:chOff x="0" y="0"/>
          <a:chExt cx="0" cy="0"/>
        </a:xfrm>
      </p:grpSpPr>
      <p:pic>
        <p:nvPicPr>
          <p:cNvPr id="3" name="Picture 2" descr="A letter with yellow text&#10;&#10;AI-generated content may be incorrect.">
            <a:extLst>
              <a:ext uri="{FF2B5EF4-FFF2-40B4-BE49-F238E27FC236}">
                <a16:creationId xmlns:a16="http://schemas.microsoft.com/office/drawing/2014/main" id="{6DAB9DCB-3212-BF3C-7302-F2A719F97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5897" y="0"/>
            <a:ext cx="8220205" cy="6858000"/>
          </a:xfrm>
          <a:prstGeom prst="rect">
            <a:avLst/>
          </a:prstGeom>
        </p:spPr>
      </p:pic>
    </p:spTree>
    <p:extLst>
      <p:ext uri="{BB962C8B-B14F-4D97-AF65-F5344CB8AC3E}">
        <p14:creationId xmlns:p14="http://schemas.microsoft.com/office/powerpoint/2010/main" val="16851366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F1C80-679F-23E6-D78E-1E55C150D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A92F8D-5892-7586-A5FC-7524490898F3}"/>
              </a:ext>
            </a:extLst>
          </p:cNvPr>
          <p:cNvSpPr>
            <a:spLocks noGrp="1"/>
          </p:cNvSpPr>
          <p:nvPr>
            <p:ph type="title"/>
          </p:nvPr>
        </p:nvSpPr>
        <p:spPr/>
        <p:txBody>
          <a:bodyPr/>
          <a:lstStyle/>
          <a:p>
            <a:r>
              <a:rPr lang="en-US" dirty="0"/>
              <a:t>POLL:</a:t>
            </a:r>
          </a:p>
        </p:txBody>
      </p:sp>
      <p:sp>
        <p:nvSpPr>
          <p:cNvPr id="3" name="Content Placeholder 2">
            <a:extLst>
              <a:ext uri="{FF2B5EF4-FFF2-40B4-BE49-F238E27FC236}">
                <a16:creationId xmlns:a16="http://schemas.microsoft.com/office/drawing/2014/main" id="{FA49C8E4-12E9-9619-1E97-5D23573F297B}"/>
              </a:ext>
            </a:extLst>
          </p:cNvPr>
          <p:cNvSpPr>
            <a:spLocks noGrp="1"/>
          </p:cNvSpPr>
          <p:nvPr>
            <p:ph idx="1"/>
          </p:nvPr>
        </p:nvSpPr>
        <p:spPr/>
        <p:txBody>
          <a:bodyPr>
            <a:normAutofit/>
          </a:bodyPr>
          <a:lstStyle/>
          <a:p>
            <a:pPr marL="0" indent="0">
              <a:buNone/>
            </a:pPr>
            <a:r>
              <a:rPr lang="en-US" sz="8000" dirty="0"/>
              <a:t>Does HR have an opportunity to review discipline?</a:t>
            </a:r>
          </a:p>
        </p:txBody>
      </p:sp>
    </p:spTree>
    <p:extLst>
      <p:ext uri="{BB962C8B-B14F-4D97-AF65-F5344CB8AC3E}">
        <p14:creationId xmlns:p14="http://schemas.microsoft.com/office/powerpoint/2010/main" val="420934131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6CBE-12E2-41DD-98DB-3C230527B1D9}"/>
              </a:ext>
            </a:extLst>
          </p:cNvPr>
          <p:cNvSpPr>
            <a:spLocks noGrp="1"/>
          </p:cNvSpPr>
          <p:nvPr>
            <p:ph type="title"/>
          </p:nvPr>
        </p:nvSpPr>
        <p:spPr/>
        <p:txBody>
          <a:bodyPr>
            <a:normAutofit/>
          </a:bodyPr>
          <a:lstStyle/>
          <a:p>
            <a:r>
              <a:rPr lang="en-US" sz="8000" dirty="0"/>
              <a:t>HR needs to monitor</a:t>
            </a:r>
          </a:p>
        </p:txBody>
      </p:sp>
      <p:pic>
        <p:nvPicPr>
          <p:cNvPr id="9" name="Content Placeholder 8" descr="A picture containing person, person, glasses, wearing&#10;&#10;Description automatically generated">
            <a:extLst>
              <a:ext uri="{FF2B5EF4-FFF2-40B4-BE49-F238E27FC236}">
                <a16:creationId xmlns:a16="http://schemas.microsoft.com/office/drawing/2014/main" id="{A69C4C0B-C776-40CE-A0CE-3149D206F2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0350" y="1798688"/>
            <a:ext cx="5704514" cy="3753678"/>
          </a:xfrm>
        </p:spPr>
      </p:pic>
      <p:pic>
        <p:nvPicPr>
          <p:cNvPr id="13" name="Picture 12" descr="A close up of a womans face&#10;&#10;Description automatically generated">
            <a:extLst>
              <a:ext uri="{FF2B5EF4-FFF2-40B4-BE49-F238E27FC236}">
                <a16:creationId xmlns:a16="http://schemas.microsoft.com/office/drawing/2014/main" id="{04C159A9-5F1E-42DE-86D4-18C871A5E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486" y="2354095"/>
            <a:ext cx="5422663" cy="3048416"/>
          </a:xfrm>
          <a:prstGeom prst="rect">
            <a:avLst/>
          </a:prstGeom>
        </p:spPr>
      </p:pic>
    </p:spTree>
    <p:extLst>
      <p:ext uri="{BB962C8B-B14F-4D97-AF65-F5344CB8AC3E}">
        <p14:creationId xmlns:p14="http://schemas.microsoft.com/office/powerpoint/2010/main" val="34825679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BC898A96-E1F9-0DFE-B752-ED7C9B2788C0}"/>
              </a:ext>
            </a:extLst>
          </p:cNvPr>
          <p:cNvPicPr>
            <a:picLocks noGrp="1" noChangeAspect="1"/>
          </p:cNvPicPr>
          <p:nvPr>
            <p:ph idx="1"/>
          </p:nvPr>
        </p:nvPicPr>
        <p:blipFill>
          <a:blip r:embed="rId2"/>
          <a:stretch>
            <a:fillRect/>
          </a:stretch>
        </p:blipFill>
        <p:spPr>
          <a:xfrm>
            <a:off x="3931065" y="132144"/>
            <a:ext cx="3223725" cy="6624315"/>
          </a:xfrm>
        </p:spPr>
      </p:pic>
      <p:cxnSp>
        <p:nvCxnSpPr>
          <p:cNvPr id="7" name="Straight Arrow Connector 6">
            <a:extLst>
              <a:ext uri="{FF2B5EF4-FFF2-40B4-BE49-F238E27FC236}">
                <a16:creationId xmlns:a16="http://schemas.microsoft.com/office/drawing/2014/main" id="{7834FF70-CEF3-01F9-EDDF-F23C035C5FAA}"/>
              </a:ext>
            </a:extLst>
          </p:cNvPr>
          <p:cNvCxnSpPr/>
          <p:nvPr/>
        </p:nvCxnSpPr>
        <p:spPr>
          <a:xfrm>
            <a:off x="2144994" y="5999148"/>
            <a:ext cx="1709159" cy="623843"/>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2AD33F0-0D6B-422B-D762-F47E76E9E39E}"/>
              </a:ext>
            </a:extLst>
          </p:cNvPr>
          <p:cNvCxnSpPr>
            <a:cxnSpLocks/>
          </p:cNvCxnSpPr>
          <p:nvPr/>
        </p:nvCxnSpPr>
        <p:spPr>
          <a:xfrm flipH="1">
            <a:off x="7154790" y="4862557"/>
            <a:ext cx="1963573" cy="4614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6205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04152-C86E-F045-34E9-186211FD1A95}"/>
            </a:ext>
          </a:extLst>
        </p:cNvPr>
        <p:cNvGrpSpPr/>
        <p:nvPr/>
      </p:nvGrpSpPr>
      <p:grpSpPr>
        <a:xfrm>
          <a:off x="0" y="0"/>
          <a:ext cx="0" cy="0"/>
          <a:chOff x="0" y="0"/>
          <a:chExt cx="0" cy="0"/>
        </a:xfrm>
      </p:grpSpPr>
      <p:cxnSp>
        <p:nvCxnSpPr>
          <p:cNvPr id="7" name="Straight Arrow Connector 6">
            <a:extLst>
              <a:ext uri="{FF2B5EF4-FFF2-40B4-BE49-F238E27FC236}">
                <a16:creationId xmlns:a16="http://schemas.microsoft.com/office/drawing/2014/main" id="{25B03931-672A-FE2D-AAC9-266C255B3740}"/>
              </a:ext>
            </a:extLst>
          </p:cNvPr>
          <p:cNvCxnSpPr/>
          <p:nvPr/>
        </p:nvCxnSpPr>
        <p:spPr>
          <a:xfrm>
            <a:off x="2144994" y="4271948"/>
            <a:ext cx="1709159" cy="623843"/>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9E195D2-BE72-DC54-EA04-B12FEF3F1C27}"/>
              </a:ext>
            </a:extLst>
          </p:cNvPr>
          <p:cNvCxnSpPr>
            <a:cxnSpLocks/>
          </p:cNvCxnSpPr>
          <p:nvPr/>
        </p:nvCxnSpPr>
        <p:spPr>
          <a:xfrm flipH="1">
            <a:off x="7210010" y="2747430"/>
            <a:ext cx="1963573" cy="4614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6" name="Content Placeholder 5" descr="A screenshot of a chat&#10;&#10;AI-generated content may be incorrect.">
            <a:extLst>
              <a:ext uri="{FF2B5EF4-FFF2-40B4-BE49-F238E27FC236}">
                <a16:creationId xmlns:a16="http://schemas.microsoft.com/office/drawing/2014/main" id="{F4A0FEA1-6A08-B793-FA27-55ABFAFA4683}"/>
              </a:ext>
            </a:extLst>
          </p:cNvPr>
          <p:cNvPicPr>
            <a:picLocks noGrp="1" noChangeAspect="1"/>
          </p:cNvPicPr>
          <p:nvPr>
            <p:ph idx="1"/>
          </p:nvPr>
        </p:nvPicPr>
        <p:blipFill>
          <a:blip r:embed="rId2"/>
          <a:stretch>
            <a:fillRect/>
          </a:stretch>
        </p:blipFill>
        <p:spPr>
          <a:xfrm>
            <a:off x="3953164" y="61428"/>
            <a:ext cx="3157835" cy="6768881"/>
          </a:xfrm>
        </p:spPr>
      </p:pic>
    </p:spTree>
    <p:extLst>
      <p:ext uri="{BB962C8B-B14F-4D97-AF65-F5344CB8AC3E}">
        <p14:creationId xmlns:p14="http://schemas.microsoft.com/office/powerpoint/2010/main" val="410889584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sign&#10;&#10;Description automatically generated">
            <a:extLst>
              <a:ext uri="{FF2B5EF4-FFF2-40B4-BE49-F238E27FC236}">
                <a16:creationId xmlns:a16="http://schemas.microsoft.com/office/drawing/2014/main" id="{BDCB3F2F-878E-69E5-35FF-4376CD9005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1"/>
            <a:ext cx="12192000" cy="2759881"/>
          </a:xfrm>
          <a:prstGeom prst="rect">
            <a:avLst/>
          </a:prstGeom>
        </p:spPr>
      </p:pic>
    </p:spTree>
    <p:extLst>
      <p:ext uri="{BB962C8B-B14F-4D97-AF65-F5344CB8AC3E}">
        <p14:creationId xmlns:p14="http://schemas.microsoft.com/office/powerpoint/2010/main" val="14270790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8FDAF-4CD5-B8D0-DBBF-C7912A327A04}"/>
            </a:ext>
          </a:extLst>
        </p:cNvPr>
        <p:cNvGrpSpPr/>
        <p:nvPr/>
      </p:nvGrpSpPr>
      <p:grpSpPr>
        <a:xfrm>
          <a:off x="0" y="0"/>
          <a:ext cx="0" cy="0"/>
          <a:chOff x="0" y="0"/>
          <a:chExt cx="0" cy="0"/>
        </a:xfrm>
      </p:grpSpPr>
      <p:pic>
        <p:nvPicPr>
          <p:cNvPr id="3" name="Picture 2" descr="A black text on a white background&#10;&#10;AI-generated content may be incorrect.">
            <a:extLst>
              <a:ext uri="{FF2B5EF4-FFF2-40B4-BE49-F238E27FC236}">
                <a16:creationId xmlns:a16="http://schemas.microsoft.com/office/drawing/2014/main" id="{AB515D9B-99B3-F6C2-B14B-347F5461E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553498"/>
            <a:ext cx="11944949" cy="2644876"/>
          </a:xfrm>
          <a:prstGeom prst="rect">
            <a:avLst/>
          </a:prstGeom>
        </p:spPr>
      </p:pic>
    </p:spTree>
    <p:extLst>
      <p:ext uri="{BB962C8B-B14F-4D97-AF65-F5344CB8AC3E}">
        <p14:creationId xmlns:p14="http://schemas.microsoft.com/office/powerpoint/2010/main" val="2722421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B30B7-33EC-2EAD-26C5-FF374CEDB53A}"/>
            </a:ext>
          </a:extLst>
        </p:cNvPr>
        <p:cNvGrpSpPr/>
        <p:nvPr/>
      </p:nvGrpSpPr>
      <p:grpSpPr>
        <a:xfrm>
          <a:off x="0" y="0"/>
          <a:ext cx="0" cy="0"/>
          <a:chOff x="0" y="0"/>
          <a:chExt cx="0" cy="0"/>
        </a:xfrm>
      </p:grpSpPr>
      <p:pic>
        <p:nvPicPr>
          <p:cNvPr id="3" name="Picture 2" descr="A screenshot of a computer screen&#10;&#10;AI-generated content may be incorrect.">
            <a:extLst>
              <a:ext uri="{FF2B5EF4-FFF2-40B4-BE49-F238E27FC236}">
                <a16:creationId xmlns:a16="http://schemas.microsoft.com/office/drawing/2014/main" id="{91966F5A-7932-FE58-756D-C4191C4B6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476" y="181381"/>
            <a:ext cx="11419047" cy="6495238"/>
          </a:xfrm>
          <a:prstGeom prst="rect">
            <a:avLst/>
          </a:prstGeom>
        </p:spPr>
      </p:pic>
    </p:spTree>
    <p:extLst>
      <p:ext uri="{BB962C8B-B14F-4D97-AF65-F5344CB8AC3E}">
        <p14:creationId xmlns:p14="http://schemas.microsoft.com/office/powerpoint/2010/main" val="41994045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8FDAF-4CD5-B8D0-DBBF-C7912A327A04}"/>
            </a:ext>
          </a:extLst>
        </p:cNvPr>
        <p:cNvGrpSpPr/>
        <p:nvPr/>
      </p:nvGrpSpPr>
      <p:grpSpPr>
        <a:xfrm>
          <a:off x="0" y="0"/>
          <a:ext cx="0" cy="0"/>
          <a:chOff x="0" y="0"/>
          <a:chExt cx="0" cy="0"/>
        </a:xfrm>
      </p:grpSpPr>
      <p:pic>
        <p:nvPicPr>
          <p:cNvPr id="4" name="Picture 3" descr="A graph of a charge receipt&#10;&#10;AI-generated content may be incorrect.">
            <a:extLst>
              <a:ext uri="{FF2B5EF4-FFF2-40B4-BE49-F238E27FC236}">
                <a16:creationId xmlns:a16="http://schemas.microsoft.com/office/drawing/2014/main" id="{233B4D2C-5C09-BDE0-8D38-BEA06B77CEB1}"/>
              </a:ext>
            </a:extLst>
          </p:cNvPr>
          <p:cNvPicPr>
            <a:picLocks noChangeAspect="1"/>
          </p:cNvPicPr>
          <p:nvPr/>
        </p:nvPicPr>
        <p:blipFill>
          <a:blip r:embed="rId2"/>
          <a:stretch>
            <a:fillRect/>
          </a:stretch>
        </p:blipFill>
        <p:spPr>
          <a:xfrm>
            <a:off x="507264" y="147485"/>
            <a:ext cx="11428657" cy="6710516"/>
          </a:xfrm>
          <a:prstGeom prst="rect">
            <a:avLst/>
          </a:prstGeom>
        </p:spPr>
      </p:pic>
    </p:spTree>
    <p:extLst>
      <p:ext uri="{BB962C8B-B14F-4D97-AF65-F5344CB8AC3E}">
        <p14:creationId xmlns:p14="http://schemas.microsoft.com/office/powerpoint/2010/main" val="27056876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text with black text&#10;&#10;Description automatically generated">
            <a:extLst>
              <a:ext uri="{FF2B5EF4-FFF2-40B4-BE49-F238E27FC236}">
                <a16:creationId xmlns:a16="http://schemas.microsoft.com/office/drawing/2014/main" id="{5E15EA61-8EBC-8EA0-C90B-659A15A81B02}"/>
              </a:ext>
            </a:extLst>
          </p:cNvPr>
          <p:cNvPicPr>
            <a:picLocks noChangeAspect="1"/>
          </p:cNvPicPr>
          <p:nvPr/>
        </p:nvPicPr>
        <p:blipFill>
          <a:blip r:embed="rId2"/>
          <a:stretch>
            <a:fillRect/>
          </a:stretch>
        </p:blipFill>
        <p:spPr>
          <a:xfrm>
            <a:off x="47251" y="495657"/>
            <a:ext cx="12097499" cy="5375305"/>
          </a:xfrm>
          <a:prstGeom prst="rect">
            <a:avLst/>
          </a:prstGeom>
        </p:spPr>
      </p:pic>
      <p:sp>
        <p:nvSpPr>
          <p:cNvPr id="2" name="Arrow: Left 1">
            <a:extLst>
              <a:ext uri="{FF2B5EF4-FFF2-40B4-BE49-F238E27FC236}">
                <a16:creationId xmlns:a16="http://schemas.microsoft.com/office/drawing/2014/main" id="{A94D1EBC-F924-810B-1CEA-F03C8D42D2A3}"/>
              </a:ext>
            </a:extLst>
          </p:cNvPr>
          <p:cNvSpPr/>
          <p:nvPr/>
        </p:nvSpPr>
        <p:spPr>
          <a:xfrm rot="18661690">
            <a:off x="1993580" y="1253285"/>
            <a:ext cx="635072" cy="4567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9799843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paper&#10;&#10;Description automatically generated">
            <a:extLst>
              <a:ext uri="{FF2B5EF4-FFF2-40B4-BE49-F238E27FC236}">
                <a16:creationId xmlns:a16="http://schemas.microsoft.com/office/drawing/2014/main" id="{DA82E2D0-25F2-8200-1E16-511ABB76D3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600" y="177800"/>
            <a:ext cx="12033504" cy="6400800"/>
          </a:xfrm>
        </p:spPr>
      </p:pic>
    </p:spTree>
    <p:extLst>
      <p:ext uri="{BB962C8B-B14F-4D97-AF65-F5344CB8AC3E}">
        <p14:creationId xmlns:p14="http://schemas.microsoft.com/office/powerpoint/2010/main" val="1869033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2133600" y="3835400"/>
            <a:ext cx="8534400" cy="1752600"/>
          </a:xfrm>
          <a:prstGeom prst="rect">
            <a:avLst/>
          </a:prstGeom>
        </p:spPr>
        <p:txBody>
          <a:bodyPr vert="horz" lIns="121920" tIns="60960" rIns="121920" bIns="6096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US" sz="4267"/>
          </a:p>
        </p:txBody>
      </p:sp>
      <p:sp>
        <p:nvSpPr>
          <p:cNvPr id="12" name="TextBox 11"/>
          <p:cNvSpPr txBox="1"/>
          <p:nvPr/>
        </p:nvSpPr>
        <p:spPr>
          <a:xfrm>
            <a:off x="7883728" y="6423230"/>
            <a:ext cx="4003472" cy="359009"/>
          </a:xfrm>
          <a:prstGeom prst="rect">
            <a:avLst/>
          </a:prstGeom>
          <a:noFill/>
        </p:spPr>
        <p:txBody>
          <a:bodyPr wrap="square" rtlCol="0">
            <a:spAutoFit/>
          </a:bodyPr>
          <a:lstStyle/>
          <a:p>
            <a:pPr algn="r"/>
            <a:r>
              <a:rPr lang="en-US" sz="1733" dirty="0">
                <a:solidFill>
                  <a:schemeClr val="bg1"/>
                </a:solidFill>
                <a:latin typeface="Fedra Sans Std Medium" pitchFamily="34" charset="0"/>
              </a:rPr>
              <a:t>www.hrflorida.org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24001" y="180647"/>
            <a:ext cx="8667139" cy="6447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556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investigation found:</a:t>
            </a:r>
          </a:p>
        </p:txBody>
      </p:sp>
      <p:sp>
        <p:nvSpPr>
          <p:cNvPr id="3" name="Content Placeholder 2"/>
          <p:cNvSpPr>
            <a:spLocks noGrp="1"/>
          </p:cNvSpPr>
          <p:nvPr>
            <p:ph idx="1"/>
          </p:nvPr>
        </p:nvSpPr>
        <p:spPr/>
        <p:txBody>
          <a:bodyPr>
            <a:normAutofit/>
          </a:bodyPr>
          <a:lstStyle/>
          <a:p>
            <a:r>
              <a:rPr lang="en-US" dirty="0"/>
              <a:t>He routinely talked about his past sexual experiences</a:t>
            </a:r>
          </a:p>
          <a:p>
            <a:r>
              <a:rPr lang="en-US" dirty="0">
                <a:solidFill>
                  <a:srgbClr val="FF0000"/>
                </a:solidFill>
              </a:rPr>
              <a:t>Told administrative assistants to look on applicants' Facebook pages to see if they were “hot” or not.</a:t>
            </a:r>
          </a:p>
          <a:p>
            <a:r>
              <a:rPr lang="en-US" dirty="0"/>
              <a:t>Called a woman back from maternity leave a “milk maid.”</a:t>
            </a:r>
          </a:p>
        </p:txBody>
      </p:sp>
    </p:spTree>
    <p:extLst>
      <p:ext uri="{BB962C8B-B14F-4D97-AF65-F5344CB8AC3E}">
        <p14:creationId xmlns:p14="http://schemas.microsoft.com/office/powerpoint/2010/main" val="428408659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3F3B45-7877-4B28-8271-B988B8353B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1" y="76200"/>
            <a:ext cx="10565511" cy="6253728"/>
          </a:xfrm>
          <a:prstGeom prst="rect">
            <a:avLst/>
          </a:prstGeom>
        </p:spPr>
      </p:pic>
    </p:spTree>
    <p:extLst>
      <p:ext uri="{BB962C8B-B14F-4D97-AF65-F5344CB8AC3E}">
        <p14:creationId xmlns:p14="http://schemas.microsoft.com/office/powerpoint/2010/main" val="30969380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3F3B45-7877-4B28-8271-B988B8353B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4672" y="289710"/>
            <a:ext cx="11762528" cy="5606439"/>
          </a:xfrm>
          <a:prstGeom prst="rect">
            <a:avLst/>
          </a:prstGeom>
        </p:spPr>
      </p:pic>
    </p:spTree>
    <p:extLst>
      <p:ext uri="{BB962C8B-B14F-4D97-AF65-F5344CB8AC3E}">
        <p14:creationId xmlns:p14="http://schemas.microsoft.com/office/powerpoint/2010/main" val="44020199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picture containing sport, riding, water, wave&#10;&#10;Description automatically generated">
            <a:extLst>
              <a:ext uri="{FF2B5EF4-FFF2-40B4-BE49-F238E27FC236}">
                <a16:creationId xmlns:a16="http://schemas.microsoft.com/office/drawing/2014/main" id="{EBFD7A1A-016B-44B5-AF92-D70CB9E64B33}"/>
              </a:ext>
            </a:extLst>
          </p:cNvPr>
          <p:cNvPicPr>
            <a:picLocks noGrp="1" noChangeAspect="1"/>
          </p:cNvPicPr>
          <p:nvPr>
            <p:ph idx="1"/>
          </p:nvPr>
        </p:nvPicPr>
        <p:blipFill>
          <a:blip r:embed="rId2"/>
          <a:stretch>
            <a:fillRect/>
          </a:stretch>
        </p:blipFill>
        <p:spPr>
          <a:xfrm>
            <a:off x="104216" y="0"/>
            <a:ext cx="12008621" cy="6684885"/>
          </a:xfrm>
        </p:spPr>
      </p:pic>
    </p:spTree>
    <p:extLst>
      <p:ext uri="{BB962C8B-B14F-4D97-AF65-F5344CB8AC3E}">
        <p14:creationId xmlns:p14="http://schemas.microsoft.com/office/powerpoint/2010/main" val="7021516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C227B-661D-93A3-C3FB-C0CB3FA2D74F}"/>
            </a:ext>
          </a:extLst>
        </p:cNvPr>
        <p:cNvGrpSpPr/>
        <p:nvPr/>
      </p:nvGrpSpPr>
      <p:grpSpPr>
        <a:xfrm>
          <a:off x="0" y="0"/>
          <a:ext cx="0" cy="0"/>
          <a:chOff x="0" y="0"/>
          <a:chExt cx="0" cy="0"/>
        </a:xfrm>
      </p:grpSpPr>
      <p:pic>
        <p:nvPicPr>
          <p:cNvPr id="3" name="Picture 2" descr="A screenshot of a news article&#10;&#10;AI-generated content may be incorrect.">
            <a:extLst>
              <a:ext uri="{FF2B5EF4-FFF2-40B4-BE49-F238E27FC236}">
                <a16:creationId xmlns:a16="http://schemas.microsoft.com/office/drawing/2014/main" id="{47DCF730-B6C4-CF55-1753-8C0AC5DAB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06" y="1"/>
            <a:ext cx="11729983" cy="6538452"/>
          </a:xfrm>
          <a:prstGeom prst="rect">
            <a:avLst/>
          </a:prstGeom>
        </p:spPr>
      </p:pic>
    </p:spTree>
    <p:extLst>
      <p:ext uri="{BB962C8B-B14F-4D97-AF65-F5344CB8AC3E}">
        <p14:creationId xmlns:p14="http://schemas.microsoft.com/office/powerpoint/2010/main" val="38459531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ontent Placeholder 2"/>
          <p:cNvSpPr>
            <a:spLocks noGrp="1"/>
          </p:cNvSpPr>
          <p:nvPr>
            <p:ph idx="1"/>
          </p:nvPr>
        </p:nvSpPr>
        <p:spPr>
          <a:xfrm>
            <a:off x="1016000" y="304800"/>
            <a:ext cx="10058400" cy="5486400"/>
          </a:xfrm>
        </p:spPr>
        <p:txBody>
          <a:bodyPr>
            <a:normAutofit/>
          </a:bodyPr>
          <a:lstStyle/>
          <a:p>
            <a:r>
              <a:rPr lang="en-US" altLang="en-US" sz="3733" dirty="0"/>
              <a:t>It is critical for first line supervisors to know how to respond. This is particularly true if an employee has an allegation of harassment and they go to their first line supervisor. </a:t>
            </a:r>
          </a:p>
          <a:p>
            <a:r>
              <a:rPr lang="en-US" altLang="en-US" sz="3733" dirty="0"/>
              <a:t>If an employee reports the harassment and hears back, “</a:t>
            </a:r>
            <a:r>
              <a:rPr lang="en-US" altLang="en-US" sz="3733" dirty="0">
                <a:solidFill>
                  <a:srgbClr val="FF0000"/>
                </a:solidFill>
              </a:rPr>
              <a:t>that’s just Joe. That’s how he is</a:t>
            </a:r>
            <a:r>
              <a:rPr lang="en-US" altLang="en-US" sz="3733" dirty="0"/>
              <a:t>,” this is </a:t>
            </a:r>
            <a:r>
              <a:rPr lang="en-US" altLang="en-US" sz="3733" u="sng" dirty="0"/>
              <a:t>not</a:t>
            </a:r>
            <a:r>
              <a:rPr lang="en-US" altLang="en-US" sz="3733" dirty="0"/>
              <a:t> acceptable.  </a:t>
            </a:r>
          </a:p>
          <a:p>
            <a:r>
              <a:rPr lang="en-US" altLang="en-US" sz="3733" dirty="0"/>
              <a:t>The first line supervisor needs to know what to do if they receive a complaint.</a:t>
            </a:r>
          </a:p>
        </p:txBody>
      </p:sp>
    </p:spTree>
    <p:extLst>
      <p:ext uri="{BB962C8B-B14F-4D97-AF65-F5344CB8AC3E}">
        <p14:creationId xmlns:p14="http://schemas.microsoft.com/office/powerpoint/2010/main" val="302843773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dirty="0"/>
              <a:t>Supervisors as bystanders</a:t>
            </a:r>
          </a:p>
        </p:txBody>
      </p:sp>
      <p:sp>
        <p:nvSpPr>
          <p:cNvPr id="56323" name="Content Placeholder 2"/>
          <p:cNvSpPr>
            <a:spLocks noGrp="1"/>
          </p:cNvSpPr>
          <p:nvPr>
            <p:ph idx="1"/>
          </p:nvPr>
        </p:nvSpPr>
        <p:spPr/>
        <p:txBody>
          <a:bodyPr>
            <a:normAutofit/>
          </a:bodyPr>
          <a:lstStyle/>
          <a:p>
            <a:r>
              <a:rPr lang="en-US" altLang="en-US" dirty="0"/>
              <a:t>See something – say something</a:t>
            </a:r>
          </a:p>
          <a:p>
            <a:r>
              <a:rPr lang="en-US" altLang="en-US" dirty="0"/>
              <a:t>Recognize and </a:t>
            </a:r>
            <a:r>
              <a:rPr lang="en-US" altLang="en-US" dirty="0">
                <a:solidFill>
                  <a:srgbClr val="FF0000"/>
                </a:solidFill>
              </a:rPr>
              <a:t>interrupt these incidences</a:t>
            </a:r>
          </a:p>
          <a:p>
            <a:r>
              <a:rPr lang="en-US" altLang="en-US" dirty="0"/>
              <a:t>Catch the stuff in the gray area. </a:t>
            </a:r>
          </a:p>
          <a:p>
            <a:r>
              <a:rPr lang="en-US" altLang="en-US" dirty="0"/>
              <a:t>Conduct that is beginning to percolate. </a:t>
            </a:r>
          </a:p>
          <a:p>
            <a:r>
              <a:rPr lang="en-US" altLang="en-US" dirty="0"/>
              <a:t>Generally unpleasant conduct. </a:t>
            </a:r>
          </a:p>
          <a:p>
            <a:r>
              <a:rPr lang="en-US" altLang="en-US" dirty="0"/>
              <a:t>Before it morphs into harassment. </a:t>
            </a:r>
          </a:p>
        </p:txBody>
      </p:sp>
    </p:spTree>
    <p:extLst>
      <p:ext uri="{BB962C8B-B14F-4D97-AF65-F5344CB8AC3E}">
        <p14:creationId xmlns:p14="http://schemas.microsoft.com/office/powerpoint/2010/main" val="400355948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F31C2AE-B6C3-4CAE-8D78-0150F6FE89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208347" y="107327"/>
            <a:ext cx="9967653" cy="6602776"/>
          </a:xfrm>
        </p:spPr>
      </p:pic>
    </p:spTree>
    <p:extLst>
      <p:ext uri="{BB962C8B-B14F-4D97-AF65-F5344CB8AC3E}">
        <p14:creationId xmlns:p14="http://schemas.microsoft.com/office/powerpoint/2010/main" val="11318741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31874-7177-2849-364C-FC1657D52280}"/>
            </a:ext>
          </a:extLst>
        </p:cNvPr>
        <p:cNvGrpSpPr/>
        <p:nvPr/>
      </p:nvGrpSpPr>
      <p:grpSpPr>
        <a:xfrm>
          <a:off x="0" y="0"/>
          <a:ext cx="0" cy="0"/>
          <a:chOff x="0" y="0"/>
          <a:chExt cx="0" cy="0"/>
        </a:xfrm>
      </p:grpSpPr>
      <p:pic>
        <p:nvPicPr>
          <p:cNvPr id="6" name="Content Placeholder 5" descr="A close up of a text&#10;&#10;AI-generated content may be incorrect.">
            <a:extLst>
              <a:ext uri="{FF2B5EF4-FFF2-40B4-BE49-F238E27FC236}">
                <a16:creationId xmlns:a16="http://schemas.microsoft.com/office/drawing/2014/main" id="{CE6BAD7D-07BA-3F10-0909-B73D3FD1DE9D}"/>
              </a:ext>
            </a:extLst>
          </p:cNvPr>
          <p:cNvPicPr>
            <a:picLocks noGrp="1" noChangeAspect="1"/>
          </p:cNvPicPr>
          <p:nvPr>
            <p:ph idx="1"/>
          </p:nvPr>
        </p:nvPicPr>
        <p:blipFill>
          <a:blip r:embed="rId2"/>
          <a:stretch>
            <a:fillRect/>
          </a:stretch>
        </p:blipFill>
        <p:spPr>
          <a:xfrm>
            <a:off x="792480" y="0"/>
            <a:ext cx="11084560" cy="6629326"/>
          </a:xfrm>
        </p:spPr>
      </p:pic>
    </p:spTree>
    <p:extLst>
      <p:ext uri="{BB962C8B-B14F-4D97-AF65-F5344CB8AC3E}">
        <p14:creationId xmlns:p14="http://schemas.microsoft.com/office/powerpoint/2010/main" val="317722470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2659B-71CC-D7FF-BF35-FF028A2ABABF}"/>
            </a:ext>
          </a:extLst>
        </p:cNvPr>
        <p:cNvGrpSpPr/>
        <p:nvPr/>
      </p:nvGrpSpPr>
      <p:grpSpPr>
        <a:xfrm>
          <a:off x="0" y="0"/>
          <a:ext cx="0" cy="0"/>
          <a:chOff x="0" y="0"/>
          <a:chExt cx="0" cy="0"/>
        </a:xfrm>
      </p:grpSpPr>
      <p:pic>
        <p:nvPicPr>
          <p:cNvPr id="5" name="Content Placeholder 4" descr="A close up of a document&#10;&#10;AI-generated content may be incorrect.">
            <a:extLst>
              <a:ext uri="{FF2B5EF4-FFF2-40B4-BE49-F238E27FC236}">
                <a16:creationId xmlns:a16="http://schemas.microsoft.com/office/drawing/2014/main" id="{C0E4B0F5-E6B1-F40C-863A-E3D977516092}"/>
              </a:ext>
            </a:extLst>
          </p:cNvPr>
          <p:cNvPicPr>
            <a:picLocks noGrp="1" noChangeAspect="1"/>
          </p:cNvPicPr>
          <p:nvPr>
            <p:ph idx="1"/>
          </p:nvPr>
        </p:nvPicPr>
        <p:blipFill>
          <a:blip r:embed="rId2"/>
          <a:stretch>
            <a:fillRect/>
          </a:stretch>
        </p:blipFill>
        <p:spPr>
          <a:xfrm>
            <a:off x="720595" y="0"/>
            <a:ext cx="11195105" cy="6695440"/>
          </a:xfrm>
        </p:spPr>
      </p:pic>
    </p:spTree>
    <p:extLst>
      <p:ext uri="{BB962C8B-B14F-4D97-AF65-F5344CB8AC3E}">
        <p14:creationId xmlns:p14="http://schemas.microsoft.com/office/powerpoint/2010/main" val="12725105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ell phone&#10;&#10;Description automatically generated">
            <a:extLst>
              <a:ext uri="{FF2B5EF4-FFF2-40B4-BE49-F238E27FC236}">
                <a16:creationId xmlns:a16="http://schemas.microsoft.com/office/drawing/2014/main" id="{2B2435D4-7879-4FDC-B028-A9A35E36BC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63" y="-1"/>
            <a:ext cx="12137074" cy="5165387"/>
          </a:xfrm>
          <a:prstGeom prst="rect">
            <a:avLst/>
          </a:prstGeom>
        </p:spPr>
      </p:pic>
    </p:spTree>
    <p:extLst>
      <p:ext uri="{BB962C8B-B14F-4D97-AF65-F5344CB8AC3E}">
        <p14:creationId xmlns:p14="http://schemas.microsoft.com/office/powerpoint/2010/main" val="85320610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BFD7A1A-016B-44B5-AF92-D70CB9E64B33}"/>
              </a:ext>
            </a:extLst>
          </p:cNvPr>
          <p:cNvPicPr>
            <a:picLocks noGrp="1" noChangeAspect="1"/>
          </p:cNvPicPr>
          <p:nvPr>
            <p:ph idx="1"/>
          </p:nvPr>
        </p:nvPicPr>
        <p:blipFill>
          <a:blip r:embed="rId2"/>
          <a:srcRect/>
          <a:stretch/>
        </p:blipFill>
        <p:spPr>
          <a:xfrm>
            <a:off x="104216" y="988640"/>
            <a:ext cx="12008621" cy="4707604"/>
          </a:xfrm>
        </p:spPr>
      </p:pic>
    </p:spTree>
    <p:extLst>
      <p:ext uri="{BB962C8B-B14F-4D97-AF65-F5344CB8AC3E}">
        <p14:creationId xmlns:p14="http://schemas.microsoft.com/office/powerpoint/2010/main" val="15667651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156344" y="321780"/>
            <a:ext cx="11932329" cy="2377032"/>
          </a:xfrm>
          <a:prstGeom prst="rect">
            <a:avLst/>
          </a:prstGeom>
        </p:spPr>
      </p:pic>
    </p:spTree>
    <p:extLst>
      <p:ext uri="{BB962C8B-B14F-4D97-AF65-F5344CB8AC3E}">
        <p14:creationId xmlns:p14="http://schemas.microsoft.com/office/powerpoint/2010/main" val="59058840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2645966" y="105849"/>
            <a:ext cx="9067258" cy="6646301"/>
          </a:xfrm>
          <a:prstGeom prst="rect">
            <a:avLst/>
          </a:prstGeom>
        </p:spPr>
      </p:pic>
      <p:sp>
        <p:nvSpPr>
          <p:cNvPr id="2" name="TextBox 1">
            <a:extLst>
              <a:ext uri="{FF2B5EF4-FFF2-40B4-BE49-F238E27FC236}">
                <a16:creationId xmlns:a16="http://schemas.microsoft.com/office/drawing/2014/main" id="{B8B058D0-B272-42B4-84E5-4597B1FB3871}"/>
              </a:ext>
            </a:extLst>
          </p:cNvPr>
          <p:cNvSpPr txBox="1"/>
          <p:nvPr/>
        </p:nvSpPr>
        <p:spPr>
          <a:xfrm>
            <a:off x="-1" y="754601"/>
            <a:ext cx="2405849" cy="3046988"/>
          </a:xfrm>
          <a:prstGeom prst="rect">
            <a:avLst/>
          </a:prstGeom>
          <a:noFill/>
        </p:spPr>
        <p:txBody>
          <a:bodyPr wrap="square" rtlCol="0">
            <a:spAutoFit/>
          </a:bodyPr>
          <a:lstStyle/>
          <a:p>
            <a:r>
              <a:rPr lang="en-US" sz="3200" dirty="0"/>
              <a:t>What is the riskiest employment action an employer can take?</a:t>
            </a:r>
          </a:p>
        </p:txBody>
      </p:sp>
    </p:spTree>
    <p:extLst>
      <p:ext uri="{BB962C8B-B14F-4D97-AF65-F5344CB8AC3E}">
        <p14:creationId xmlns:p14="http://schemas.microsoft.com/office/powerpoint/2010/main" val="335369751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7720" y="0"/>
            <a:ext cx="12107984" cy="3934694"/>
          </a:xfrm>
          <a:prstGeom prst="rect">
            <a:avLst/>
          </a:prstGeom>
        </p:spPr>
      </p:pic>
    </p:spTree>
    <p:extLst>
      <p:ext uri="{BB962C8B-B14F-4D97-AF65-F5344CB8AC3E}">
        <p14:creationId xmlns:p14="http://schemas.microsoft.com/office/powerpoint/2010/main" val="201968623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2F83738-A49D-4773-86E2-5986EDF49F24}"/>
              </a:ext>
            </a:extLst>
          </p:cNvPr>
          <p:cNvPicPr>
            <a:picLocks noGrp="1" noChangeAspect="1"/>
          </p:cNvPicPr>
          <p:nvPr>
            <p:ph idx="1"/>
          </p:nvPr>
        </p:nvPicPr>
        <p:blipFill>
          <a:blip r:embed="rId2"/>
          <a:srcRect/>
          <a:stretch/>
        </p:blipFill>
        <p:spPr>
          <a:xfrm>
            <a:off x="512747" y="169049"/>
            <a:ext cx="10579693" cy="5951078"/>
          </a:xfrm>
        </p:spPr>
      </p:pic>
    </p:spTree>
    <p:extLst>
      <p:ext uri="{BB962C8B-B14F-4D97-AF65-F5344CB8AC3E}">
        <p14:creationId xmlns:p14="http://schemas.microsoft.com/office/powerpoint/2010/main" val="8645305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67A44-A2CA-4ADE-8E1F-FEF4065716CE}"/>
              </a:ext>
            </a:extLst>
          </p:cNvPr>
          <p:cNvSpPr>
            <a:spLocks noGrp="1"/>
          </p:cNvSpPr>
          <p:nvPr>
            <p:ph type="title"/>
          </p:nvPr>
        </p:nvSpPr>
        <p:spPr/>
        <p:txBody>
          <a:bodyPr/>
          <a:lstStyle/>
          <a:p>
            <a:r>
              <a:rPr lang="en-US" dirty="0"/>
              <a:t>Refuse to give an employee a reason for termination</a:t>
            </a:r>
          </a:p>
        </p:txBody>
      </p:sp>
      <p:sp>
        <p:nvSpPr>
          <p:cNvPr id="3" name="Content Placeholder 2">
            <a:extLst>
              <a:ext uri="{FF2B5EF4-FFF2-40B4-BE49-F238E27FC236}">
                <a16:creationId xmlns:a16="http://schemas.microsoft.com/office/drawing/2014/main" id="{C48D974E-07E8-4689-AE13-38C317DA782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7784159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7631" y="634482"/>
            <a:ext cx="12201045" cy="4683967"/>
          </a:xfrm>
          <a:prstGeom prst="rect">
            <a:avLst/>
          </a:prstGeom>
        </p:spPr>
      </p:pic>
    </p:spTree>
    <p:extLst>
      <p:ext uri="{BB962C8B-B14F-4D97-AF65-F5344CB8AC3E}">
        <p14:creationId xmlns:p14="http://schemas.microsoft.com/office/powerpoint/2010/main" val="141973395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867747" y="243912"/>
            <a:ext cx="10972799" cy="6181694"/>
          </a:xfrm>
          <a:prstGeom prst="rect">
            <a:avLst/>
          </a:prstGeom>
        </p:spPr>
      </p:pic>
    </p:spTree>
    <p:extLst>
      <p:ext uri="{BB962C8B-B14F-4D97-AF65-F5344CB8AC3E}">
        <p14:creationId xmlns:p14="http://schemas.microsoft.com/office/powerpoint/2010/main" val="2852807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E4C0-1F71-4AF0-AA1A-6DAAAB58FB2B}"/>
              </a:ext>
            </a:extLst>
          </p:cNvPr>
          <p:cNvSpPr>
            <a:spLocks noGrp="1"/>
          </p:cNvSpPr>
          <p:nvPr>
            <p:ph type="title"/>
          </p:nvPr>
        </p:nvSpPr>
        <p:spPr/>
        <p:txBody>
          <a:bodyPr/>
          <a:lstStyle/>
          <a:p>
            <a:r>
              <a:rPr lang="en-US" dirty="0"/>
              <a:t>Telling employee terminated because wanted a change in culture</a:t>
            </a:r>
          </a:p>
        </p:txBody>
      </p:sp>
      <p:sp>
        <p:nvSpPr>
          <p:cNvPr id="3" name="Content Placeholder 2">
            <a:extLst>
              <a:ext uri="{FF2B5EF4-FFF2-40B4-BE49-F238E27FC236}">
                <a16:creationId xmlns:a16="http://schemas.microsoft.com/office/drawing/2014/main" id="{0ADDF198-BE0E-4FF0-92FF-4694EA1C45C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405767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34B0F8-8BAF-4D20-998E-882D9ED55F13}"/>
              </a:ext>
            </a:extLst>
          </p:cNvPr>
          <p:cNvPicPr>
            <a:picLocks noChangeAspect="1"/>
          </p:cNvPicPr>
          <p:nvPr/>
        </p:nvPicPr>
        <p:blipFill>
          <a:blip r:embed="rId2"/>
          <a:srcRect/>
          <a:stretch/>
        </p:blipFill>
        <p:spPr>
          <a:xfrm>
            <a:off x="1335725" y="17372"/>
            <a:ext cx="8424502" cy="6840628"/>
          </a:xfrm>
          <a:prstGeom prst="rect">
            <a:avLst/>
          </a:prstGeom>
        </p:spPr>
      </p:pic>
    </p:spTree>
    <p:extLst>
      <p:ext uri="{BB962C8B-B14F-4D97-AF65-F5344CB8AC3E}">
        <p14:creationId xmlns:p14="http://schemas.microsoft.com/office/powerpoint/2010/main" val="361915036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1308EC83-DFDB-461F-93EC-29C804A601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20800" y="13529"/>
            <a:ext cx="9291384" cy="6817003"/>
          </a:xfrm>
          <a:prstGeom prst="rect">
            <a:avLst/>
          </a:prstGeom>
        </p:spPr>
      </p:pic>
    </p:spTree>
    <p:extLst>
      <p:ext uri="{BB962C8B-B14F-4D97-AF65-F5344CB8AC3E}">
        <p14:creationId xmlns:p14="http://schemas.microsoft.com/office/powerpoint/2010/main" val="321817272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1308EC83-DFDB-461F-93EC-29C804A601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20800" y="0"/>
            <a:ext cx="9291384" cy="6844061"/>
          </a:xfrm>
          <a:prstGeom prst="rect">
            <a:avLst/>
          </a:prstGeom>
        </p:spPr>
      </p:pic>
    </p:spTree>
    <p:extLst>
      <p:ext uri="{BB962C8B-B14F-4D97-AF65-F5344CB8AC3E}">
        <p14:creationId xmlns:p14="http://schemas.microsoft.com/office/powerpoint/2010/main" val="17322977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1308EC83-DFDB-461F-93EC-29C804A60179}"/>
              </a:ext>
            </a:extLst>
          </p:cNvPr>
          <p:cNvPicPr>
            <a:picLocks noChangeAspect="1"/>
          </p:cNvPicPr>
          <p:nvPr/>
        </p:nvPicPr>
        <p:blipFill>
          <a:blip r:embed="rId2"/>
          <a:srcRect/>
          <a:stretch/>
        </p:blipFill>
        <p:spPr>
          <a:xfrm>
            <a:off x="1428040" y="85202"/>
            <a:ext cx="10151249" cy="6772798"/>
          </a:xfrm>
          <a:prstGeom prst="rect">
            <a:avLst/>
          </a:prstGeom>
        </p:spPr>
      </p:pic>
    </p:spTree>
    <p:extLst>
      <p:ext uri="{BB962C8B-B14F-4D97-AF65-F5344CB8AC3E}">
        <p14:creationId xmlns:p14="http://schemas.microsoft.com/office/powerpoint/2010/main" val="165972201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white background&#10;&#10;Description automatically generated">
            <a:extLst>
              <a:ext uri="{FF2B5EF4-FFF2-40B4-BE49-F238E27FC236}">
                <a16:creationId xmlns:a16="http://schemas.microsoft.com/office/drawing/2014/main" id="{5EAA736F-DAAD-D22F-485D-C88F908BC868}"/>
              </a:ext>
            </a:extLst>
          </p:cNvPr>
          <p:cNvPicPr>
            <a:picLocks noGrp="1" noChangeAspect="1"/>
          </p:cNvPicPr>
          <p:nvPr>
            <p:ph idx="1"/>
          </p:nvPr>
        </p:nvPicPr>
        <p:blipFill>
          <a:blip r:embed="rId2"/>
          <a:stretch>
            <a:fillRect/>
          </a:stretch>
        </p:blipFill>
        <p:spPr>
          <a:xfrm>
            <a:off x="0" y="979499"/>
            <a:ext cx="12101445" cy="3232578"/>
          </a:xfrm>
        </p:spPr>
      </p:pic>
    </p:spTree>
    <p:extLst>
      <p:ext uri="{BB962C8B-B14F-4D97-AF65-F5344CB8AC3E}">
        <p14:creationId xmlns:p14="http://schemas.microsoft.com/office/powerpoint/2010/main" val="106934276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1308EC83-DFDB-461F-93EC-29C804A601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31058" y="164365"/>
            <a:ext cx="8120943" cy="6312636"/>
          </a:xfrm>
          <a:prstGeom prst="rect">
            <a:avLst/>
          </a:prstGeom>
        </p:spPr>
      </p:pic>
    </p:spTree>
    <p:extLst>
      <p:ext uri="{BB962C8B-B14F-4D97-AF65-F5344CB8AC3E}">
        <p14:creationId xmlns:p14="http://schemas.microsoft.com/office/powerpoint/2010/main" val="204171088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1308EC83-DFDB-461F-93EC-29C804A601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240" y="482601"/>
            <a:ext cx="12161520" cy="5107705"/>
          </a:xfrm>
          <a:prstGeom prst="rect">
            <a:avLst/>
          </a:prstGeom>
        </p:spPr>
      </p:pic>
    </p:spTree>
    <p:extLst>
      <p:ext uri="{BB962C8B-B14F-4D97-AF65-F5344CB8AC3E}">
        <p14:creationId xmlns:p14="http://schemas.microsoft.com/office/powerpoint/2010/main" val="78907522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1958233" y="83976"/>
            <a:ext cx="8911873" cy="6643395"/>
          </a:xfrm>
        </p:spPr>
      </p:pic>
    </p:spTree>
    <p:extLst>
      <p:ext uri="{BB962C8B-B14F-4D97-AF65-F5344CB8AC3E}">
        <p14:creationId xmlns:p14="http://schemas.microsoft.com/office/powerpoint/2010/main" val="307505534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0" y="167952"/>
            <a:ext cx="12077198" cy="5393093"/>
          </a:xfrm>
          <a:prstGeom prst="rect">
            <a:avLst/>
          </a:prstGeom>
        </p:spPr>
      </p:pic>
    </p:spTree>
    <p:extLst>
      <p:ext uri="{BB962C8B-B14F-4D97-AF65-F5344CB8AC3E}">
        <p14:creationId xmlns:p14="http://schemas.microsoft.com/office/powerpoint/2010/main" val="424266638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ocument&#10;&#10;Description automatically generated">
            <a:extLst>
              <a:ext uri="{FF2B5EF4-FFF2-40B4-BE49-F238E27FC236}">
                <a16:creationId xmlns:a16="http://schemas.microsoft.com/office/drawing/2014/main" id="{85FE0E6F-6D8F-2BEE-C93E-BF1E8A76AE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8028"/>
            <a:ext cx="11745115" cy="3654571"/>
          </a:xfrm>
          <a:prstGeom prst="rect">
            <a:avLst/>
          </a:prstGeom>
        </p:spPr>
      </p:pic>
    </p:spTree>
    <p:extLst>
      <p:ext uri="{BB962C8B-B14F-4D97-AF65-F5344CB8AC3E}">
        <p14:creationId xmlns:p14="http://schemas.microsoft.com/office/powerpoint/2010/main" val="52395058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ext in a newspaper&#10;&#10;Description automatically generated">
            <a:extLst>
              <a:ext uri="{FF2B5EF4-FFF2-40B4-BE49-F238E27FC236}">
                <a16:creationId xmlns:a16="http://schemas.microsoft.com/office/drawing/2014/main" id="{B18DF773-5CDE-9B44-AA49-E684DBA30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7" y="0"/>
            <a:ext cx="12173369" cy="6858000"/>
          </a:xfrm>
          <a:prstGeom prst="rect">
            <a:avLst/>
          </a:prstGeom>
        </p:spPr>
      </p:pic>
    </p:spTree>
    <p:extLst>
      <p:ext uri="{BB962C8B-B14F-4D97-AF65-F5344CB8AC3E}">
        <p14:creationId xmlns:p14="http://schemas.microsoft.com/office/powerpoint/2010/main" val="1023427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Description automatically generated">
            <a:extLst>
              <a:ext uri="{FF2B5EF4-FFF2-40B4-BE49-F238E27FC236}">
                <a16:creationId xmlns:a16="http://schemas.microsoft.com/office/drawing/2014/main" id="{8465F0A4-1170-6F75-3133-8E2F6F4A8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6907"/>
            <a:ext cx="12192000" cy="4184187"/>
          </a:xfrm>
          <a:prstGeom prst="rect">
            <a:avLst/>
          </a:prstGeom>
        </p:spPr>
      </p:pic>
    </p:spTree>
    <p:extLst>
      <p:ext uri="{BB962C8B-B14F-4D97-AF65-F5344CB8AC3E}">
        <p14:creationId xmlns:p14="http://schemas.microsoft.com/office/powerpoint/2010/main" val="225298767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text&#10;&#10;Description automatically generated">
            <a:extLst>
              <a:ext uri="{FF2B5EF4-FFF2-40B4-BE49-F238E27FC236}">
                <a16:creationId xmlns:a16="http://schemas.microsoft.com/office/drawing/2014/main" id="{F48BB61E-DD23-9D4E-5B0F-B6CCC841D4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7658"/>
            <a:ext cx="12192000" cy="5302685"/>
          </a:xfrm>
          <a:prstGeom prst="rect">
            <a:avLst/>
          </a:prstGeom>
        </p:spPr>
      </p:pic>
    </p:spTree>
    <p:extLst>
      <p:ext uri="{BB962C8B-B14F-4D97-AF65-F5344CB8AC3E}">
        <p14:creationId xmlns:p14="http://schemas.microsoft.com/office/powerpoint/2010/main" val="261911106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court&#10;&#10;Description automatically generated">
            <a:extLst>
              <a:ext uri="{FF2B5EF4-FFF2-40B4-BE49-F238E27FC236}">
                <a16:creationId xmlns:a16="http://schemas.microsoft.com/office/drawing/2014/main" id="{E5A6F672-5FAF-354E-129D-FC30594CE6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529" y="0"/>
            <a:ext cx="8798943" cy="6858000"/>
          </a:xfrm>
          <a:prstGeom prst="rect">
            <a:avLst/>
          </a:prstGeom>
        </p:spPr>
      </p:pic>
    </p:spTree>
    <p:extLst>
      <p:ext uri="{BB962C8B-B14F-4D97-AF65-F5344CB8AC3E}">
        <p14:creationId xmlns:p14="http://schemas.microsoft.com/office/powerpoint/2010/main" val="40108660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DC4C72-07DE-025B-373D-3E6373A6EAD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600" y="990600"/>
            <a:ext cx="11955952" cy="3759200"/>
          </a:xfrm>
          <a:prstGeom prst="rect">
            <a:avLst/>
          </a:prstGeom>
        </p:spPr>
      </p:pic>
    </p:spTree>
    <p:extLst>
      <p:ext uri="{BB962C8B-B14F-4D97-AF65-F5344CB8AC3E}">
        <p14:creationId xmlns:p14="http://schemas.microsoft.com/office/powerpoint/2010/main" val="339860882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24E92F-B190-4EBB-9800-0558E71E9735}"/>
              </a:ext>
            </a:extLst>
          </p:cNvPr>
          <p:cNvPicPr>
            <a:picLocks noGrp="1" noChangeAspect="1"/>
          </p:cNvPicPr>
          <p:nvPr>
            <p:ph idx="1"/>
          </p:nvPr>
        </p:nvPicPr>
        <p:blipFill>
          <a:blip r:embed="rId2"/>
          <a:srcRect/>
          <a:stretch/>
        </p:blipFill>
        <p:spPr>
          <a:xfrm>
            <a:off x="268681" y="65314"/>
            <a:ext cx="11272381" cy="6727372"/>
          </a:xfrm>
        </p:spPr>
      </p:pic>
    </p:spTree>
    <p:extLst>
      <p:ext uri="{BB962C8B-B14F-4D97-AF65-F5344CB8AC3E}">
        <p14:creationId xmlns:p14="http://schemas.microsoft.com/office/powerpoint/2010/main" val="367090580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24E92F-B190-4EBB-9800-0558E71E9735}"/>
              </a:ext>
            </a:extLst>
          </p:cNvPr>
          <p:cNvPicPr>
            <a:picLocks noGrp="1" noChangeAspect="1"/>
          </p:cNvPicPr>
          <p:nvPr>
            <p:ph idx="1"/>
          </p:nvPr>
        </p:nvPicPr>
        <p:blipFill>
          <a:blip r:embed="rId2"/>
          <a:srcRect/>
          <a:stretch/>
        </p:blipFill>
        <p:spPr>
          <a:xfrm>
            <a:off x="1696026" y="28182"/>
            <a:ext cx="8338263" cy="6744689"/>
          </a:xfrm>
        </p:spPr>
      </p:pic>
    </p:spTree>
    <p:extLst>
      <p:ext uri="{BB962C8B-B14F-4D97-AF65-F5344CB8AC3E}">
        <p14:creationId xmlns:p14="http://schemas.microsoft.com/office/powerpoint/2010/main" val="364011424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3"/>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304801" y="177801"/>
            <a:ext cx="11718351" cy="5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31236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A96A08BF-E507-4028-BDEC-E02996AFE6C3}"/>
              </a:ext>
            </a:extLst>
          </p:cNvPr>
          <p:cNvSpPr txBox="1">
            <a:spLocks/>
          </p:cNvSpPr>
          <p:nvPr/>
        </p:nvSpPr>
        <p:spPr>
          <a:xfrm>
            <a:off x="1562470" y="397275"/>
            <a:ext cx="8534400" cy="1752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t>What is the #1 basis that employees file a charge of discrimination? (Poll)</a:t>
            </a:r>
          </a:p>
        </p:txBody>
      </p:sp>
      <p:sp>
        <p:nvSpPr>
          <p:cNvPr id="5" name="TextBox 4">
            <a:extLst>
              <a:ext uri="{FF2B5EF4-FFF2-40B4-BE49-F238E27FC236}">
                <a16:creationId xmlns:a16="http://schemas.microsoft.com/office/drawing/2014/main" id="{04F50422-C891-4B2E-AED4-C405B3745752}"/>
              </a:ext>
            </a:extLst>
          </p:cNvPr>
          <p:cNvSpPr txBox="1"/>
          <p:nvPr/>
        </p:nvSpPr>
        <p:spPr>
          <a:xfrm>
            <a:off x="1411550" y="2149875"/>
            <a:ext cx="8824403" cy="3785652"/>
          </a:xfrm>
          <a:prstGeom prst="rect">
            <a:avLst/>
          </a:prstGeom>
          <a:noFill/>
        </p:spPr>
        <p:txBody>
          <a:bodyPr wrap="square" rtlCol="0">
            <a:spAutoFit/>
          </a:bodyPr>
          <a:lstStyle/>
          <a:p>
            <a:r>
              <a:rPr lang="en-US" sz="6000" dirty="0"/>
              <a:t>___ A) Race</a:t>
            </a:r>
          </a:p>
          <a:p>
            <a:r>
              <a:rPr lang="en-US" sz="6000" dirty="0"/>
              <a:t>___ B) Sex</a:t>
            </a:r>
          </a:p>
          <a:p>
            <a:r>
              <a:rPr lang="en-US" sz="6000" dirty="0"/>
              <a:t>___ C) Disability</a:t>
            </a:r>
          </a:p>
          <a:p>
            <a:r>
              <a:rPr lang="en-US" sz="6000" dirty="0"/>
              <a:t>___ D) Retaliation</a:t>
            </a:r>
          </a:p>
        </p:txBody>
      </p:sp>
    </p:spTree>
    <p:extLst>
      <p:ext uri="{BB962C8B-B14F-4D97-AF65-F5344CB8AC3E}">
        <p14:creationId xmlns:p14="http://schemas.microsoft.com/office/powerpoint/2010/main" val="69302228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A96A08BF-E507-4028-BDEC-E02996AFE6C3}"/>
              </a:ext>
            </a:extLst>
          </p:cNvPr>
          <p:cNvSpPr txBox="1">
            <a:spLocks/>
          </p:cNvSpPr>
          <p:nvPr/>
        </p:nvSpPr>
        <p:spPr>
          <a:xfrm>
            <a:off x="1562470" y="397275"/>
            <a:ext cx="8534400" cy="1752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t>What is the #1 basis that employees file a charge of discrimination? (Poll)</a:t>
            </a:r>
          </a:p>
        </p:txBody>
      </p:sp>
      <p:sp>
        <p:nvSpPr>
          <p:cNvPr id="5" name="TextBox 4">
            <a:extLst>
              <a:ext uri="{FF2B5EF4-FFF2-40B4-BE49-F238E27FC236}">
                <a16:creationId xmlns:a16="http://schemas.microsoft.com/office/drawing/2014/main" id="{04F50422-C891-4B2E-AED4-C405B3745752}"/>
              </a:ext>
            </a:extLst>
          </p:cNvPr>
          <p:cNvSpPr txBox="1"/>
          <p:nvPr/>
        </p:nvSpPr>
        <p:spPr>
          <a:xfrm>
            <a:off x="1411550" y="2149875"/>
            <a:ext cx="8824403" cy="3785652"/>
          </a:xfrm>
          <a:prstGeom prst="rect">
            <a:avLst/>
          </a:prstGeom>
          <a:noFill/>
        </p:spPr>
        <p:txBody>
          <a:bodyPr wrap="square" rtlCol="0">
            <a:spAutoFit/>
          </a:bodyPr>
          <a:lstStyle/>
          <a:p>
            <a:r>
              <a:rPr lang="en-US" sz="6000" dirty="0"/>
              <a:t>___ A) Race</a:t>
            </a:r>
          </a:p>
          <a:p>
            <a:r>
              <a:rPr lang="en-US" sz="6000" dirty="0"/>
              <a:t>___ B) Sex</a:t>
            </a:r>
          </a:p>
          <a:p>
            <a:r>
              <a:rPr lang="en-US" sz="6000" dirty="0"/>
              <a:t>___ C) Disability</a:t>
            </a:r>
          </a:p>
          <a:p>
            <a:r>
              <a:rPr lang="en-US" sz="6000" dirty="0"/>
              <a:t>___ D) Retaliation</a:t>
            </a:r>
          </a:p>
        </p:txBody>
      </p:sp>
      <p:sp>
        <p:nvSpPr>
          <p:cNvPr id="6" name="Multiplication Sign 5">
            <a:extLst>
              <a:ext uri="{FF2B5EF4-FFF2-40B4-BE49-F238E27FC236}">
                <a16:creationId xmlns:a16="http://schemas.microsoft.com/office/drawing/2014/main" id="{9ADD1DAA-27F8-4CC5-AC3B-B8040CBBA46E}"/>
              </a:ext>
            </a:extLst>
          </p:cNvPr>
          <p:cNvSpPr/>
          <p:nvPr/>
        </p:nvSpPr>
        <p:spPr>
          <a:xfrm>
            <a:off x="1580225" y="4861263"/>
            <a:ext cx="9144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13500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24E92F-B190-4EBB-9800-0558E71E9735}"/>
              </a:ext>
            </a:extLst>
          </p:cNvPr>
          <p:cNvPicPr>
            <a:picLocks noGrp="1" noChangeAspect="1"/>
          </p:cNvPicPr>
          <p:nvPr>
            <p:ph idx="1"/>
          </p:nvPr>
        </p:nvPicPr>
        <p:blipFill>
          <a:blip r:embed="rId2"/>
          <a:srcRect/>
          <a:stretch/>
        </p:blipFill>
        <p:spPr>
          <a:xfrm>
            <a:off x="104034" y="72323"/>
            <a:ext cx="12016679" cy="6470519"/>
          </a:xfrm>
        </p:spPr>
      </p:pic>
    </p:spTree>
    <p:extLst>
      <p:ext uri="{BB962C8B-B14F-4D97-AF65-F5344CB8AC3E}">
        <p14:creationId xmlns:p14="http://schemas.microsoft.com/office/powerpoint/2010/main" val="360649801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188098" y="65315"/>
            <a:ext cx="11919023" cy="5318448"/>
          </a:xfrm>
        </p:spPr>
      </p:pic>
    </p:spTree>
    <p:extLst>
      <p:ext uri="{BB962C8B-B14F-4D97-AF65-F5344CB8AC3E}">
        <p14:creationId xmlns:p14="http://schemas.microsoft.com/office/powerpoint/2010/main" val="418347239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228442" y="139959"/>
            <a:ext cx="4219888" cy="6101043"/>
          </a:xfrm>
        </p:spPr>
      </p:pic>
      <p:pic>
        <p:nvPicPr>
          <p:cNvPr id="3" name="Picture 2" descr="A picture containing text, building, red, painted&#10;&#10;Description automatically generated">
            <a:extLst>
              <a:ext uri="{FF2B5EF4-FFF2-40B4-BE49-F238E27FC236}">
                <a16:creationId xmlns:a16="http://schemas.microsoft.com/office/drawing/2014/main" id="{3C693BB8-2688-4D95-9344-36EC8D328629}"/>
              </a:ext>
            </a:extLst>
          </p:cNvPr>
          <p:cNvPicPr>
            <a:picLocks noChangeAspect="1"/>
          </p:cNvPicPr>
          <p:nvPr/>
        </p:nvPicPr>
        <p:blipFill>
          <a:blip r:embed="rId3"/>
          <a:stretch>
            <a:fillRect/>
          </a:stretch>
        </p:blipFill>
        <p:spPr>
          <a:xfrm>
            <a:off x="4615545" y="363894"/>
            <a:ext cx="7476930" cy="5607698"/>
          </a:xfrm>
          <a:prstGeom prst="rect">
            <a:avLst/>
          </a:prstGeom>
        </p:spPr>
      </p:pic>
    </p:spTree>
    <p:extLst>
      <p:ext uri="{BB962C8B-B14F-4D97-AF65-F5344CB8AC3E}">
        <p14:creationId xmlns:p14="http://schemas.microsoft.com/office/powerpoint/2010/main" val="266870344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393554" y="146749"/>
            <a:ext cx="5913773" cy="6101043"/>
          </a:xfrm>
        </p:spPr>
      </p:pic>
      <p:pic>
        <p:nvPicPr>
          <p:cNvPr id="3" name="Picture 2" descr="A picture containing wall, bathroom, indoor, toilet&#10;&#10;Description automatically generated">
            <a:extLst>
              <a:ext uri="{FF2B5EF4-FFF2-40B4-BE49-F238E27FC236}">
                <a16:creationId xmlns:a16="http://schemas.microsoft.com/office/drawing/2014/main" id="{4F0264EE-D27C-2978-F5CD-140A0D8ADDA9}"/>
              </a:ext>
            </a:extLst>
          </p:cNvPr>
          <p:cNvPicPr>
            <a:picLocks noChangeAspect="1"/>
          </p:cNvPicPr>
          <p:nvPr/>
        </p:nvPicPr>
        <p:blipFill>
          <a:blip r:embed="rId3"/>
          <a:stretch>
            <a:fillRect/>
          </a:stretch>
        </p:blipFill>
        <p:spPr>
          <a:xfrm>
            <a:off x="7351062" y="146749"/>
            <a:ext cx="4578644" cy="6101043"/>
          </a:xfrm>
          <a:prstGeom prst="rect">
            <a:avLst/>
          </a:prstGeom>
        </p:spPr>
      </p:pic>
    </p:spTree>
    <p:extLst>
      <p:ext uri="{BB962C8B-B14F-4D97-AF65-F5344CB8AC3E}">
        <p14:creationId xmlns:p14="http://schemas.microsoft.com/office/powerpoint/2010/main" val="31663505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C8EC01-6F4C-4F6F-B6E2-B99D3BF22790}"/>
              </a:ext>
            </a:extLst>
          </p:cNvPr>
          <p:cNvPicPr>
            <a:picLocks noGrp="1" noChangeAspect="1"/>
          </p:cNvPicPr>
          <p:nvPr>
            <p:ph idx="1"/>
          </p:nvPr>
        </p:nvPicPr>
        <p:blipFill>
          <a:blip r:embed="rId2"/>
          <a:srcRect/>
          <a:stretch/>
        </p:blipFill>
        <p:spPr>
          <a:xfrm>
            <a:off x="60261" y="139959"/>
            <a:ext cx="12066759" cy="6101043"/>
          </a:xfrm>
        </p:spPr>
      </p:pic>
    </p:spTree>
    <p:extLst>
      <p:ext uri="{BB962C8B-B14F-4D97-AF65-F5344CB8AC3E}">
        <p14:creationId xmlns:p14="http://schemas.microsoft.com/office/powerpoint/2010/main" val="427984179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501DDA-8AF5-40AD-8E1D-3CEA291B0203}"/>
              </a:ext>
            </a:extLst>
          </p:cNvPr>
          <p:cNvSpPr txBox="1"/>
          <p:nvPr/>
        </p:nvSpPr>
        <p:spPr>
          <a:xfrm>
            <a:off x="707053" y="1121648"/>
            <a:ext cx="10935375" cy="4524315"/>
          </a:xfrm>
          <a:prstGeom prst="rect">
            <a:avLst/>
          </a:prstGeom>
          <a:noFill/>
        </p:spPr>
        <p:txBody>
          <a:bodyPr wrap="square" rtlCol="0">
            <a:spAutoFit/>
          </a:bodyPr>
          <a:lstStyle/>
          <a:p>
            <a:r>
              <a:rPr lang="en-US" sz="3200" dirty="0"/>
              <a:t>Some laws require more than mere non-discrimination; they also impose an affirmative duty on the employer to accommodate certain conduct that it otherwise would not accept.  The two most common examples of these are: (1) the duty to “reasonably accommodate” a </a:t>
            </a:r>
            <a:r>
              <a:rPr lang="en-US" sz="3200" dirty="0">
                <a:solidFill>
                  <a:srgbClr val="FF0000"/>
                </a:solidFill>
              </a:rPr>
              <a:t>disability</a:t>
            </a:r>
            <a:r>
              <a:rPr lang="en-US" sz="3200" dirty="0"/>
              <a:t> under the Americans with Disabilities Act, and (2) the duty to accommodate certain conduct based on </a:t>
            </a:r>
            <a:r>
              <a:rPr lang="en-US" sz="3200" dirty="0">
                <a:solidFill>
                  <a:srgbClr val="FF0000"/>
                </a:solidFill>
              </a:rPr>
              <a:t>religious beliefs </a:t>
            </a:r>
            <a:r>
              <a:rPr lang="en-US" sz="3200" dirty="0"/>
              <a:t>under Title VII of the Civil Rights Act of 1964; and 3) employees affected by </a:t>
            </a:r>
            <a:r>
              <a:rPr lang="en-US" sz="3200" dirty="0">
                <a:solidFill>
                  <a:srgbClr val="FF0000"/>
                </a:solidFill>
              </a:rPr>
              <a:t>pregnancy</a:t>
            </a:r>
            <a:r>
              <a:rPr lang="en-US" sz="3200" dirty="0"/>
              <a:t>, childbirth, or related medical conditions.</a:t>
            </a:r>
          </a:p>
        </p:txBody>
      </p:sp>
      <p:sp>
        <p:nvSpPr>
          <p:cNvPr id="7" name="TextBox 6">
            <a:extLst>
              <a:ext uri="{FF2B5EF4-FFF2-40B4-BE49-F238E27FC236}">
                <a16:creationId xmlns:a16="http://schemas.microsoft.com/office/drawing/2014/main" id="{33C4B0B9-28C5-4F77-9900-FB9596A070F9}"/>
              </a:ext>
            </a:extLst>
          </p:cNvPr>
          <p:cNvSpPr txBox="1"/>
          <p:nvPr/>
        </p:nvSpPr>
        <p:spPr>
          <a:xfrm>
            <a:off x="696069" y="177800"/>
            <a:ext cx="10991780" cy="913007"/>
          </a:xfrm>
          <a:prstGeom prst="rect">
            <a:avLst/>
          </a:prstGeom>
          <a:noFill/>
        </p:spPr>
        <p:txBody>
          <a:bodyPr wrap="square" rtlCol="0">
            <a:spAutoFit/>
          </a:bodyPr>
          <a:lstStyle/>
          <a:p>
            <a:r>
              <a:rPr lang="en-US" sz="5333" dirty="0"/>
              <a:t>Duty of reasonable accommodation</a:t>
            </a:r>
          </a:p>
        </p:txBody>
      </p:sp>
    </p:spTree>
    <p:extLst>
      <p:ext uri="{BB962C8B-B14F-4D97-AF65-F5344CB8AC3E}">
        <p14:creationId xmlns:p14="http://schemas.microsoft.com/office/powerpoint/2010/main" val="139469399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3915752" y="159799"/>
            <a:ext cx="8142988" cy="5423357"/>
          </a:xfrm>
          <a:prstGeom prst="rect">
            <a:avLst/>
          </a:prstGeom>
        </p:spPr>
      </p:pic>
      <p:sp>
        <p:nvSpPr>
          <p:cNvPr id="2" name="TextBox 1">
            <a:extLst>
              <a:ext uri="{FF2B5EF4-FFF2-40B4-BE49-F238E27FC236}">
                <a16:creationId xmlns:a16="http://schemas.microsoft.com/office/drawing/2014/main" id="{DCC8D139-D9DF-43FE-BC1F-B1852EE8997E}"/>
              </a:ext>
            </a:extLst>
          </p:cNvPr>
          <p:cNvSpPr txBox="1"/>
          <p:nvPr/>
        </p:nvSpPr>
        <p:spPr>
          <a:xfrm>
            <a:off x="390616" y="656948"/>
            <a:ext cx="3204839" cy="1754326"/>
          </a:xfrm>
          <a:prstGeom prst="rect">
            <a:avLst/>
          </a:prstGeom>
          <a:noFill/>
        </p:spPr>
        <p:txBody>
          <a:bodyPr wrap="square" rtlCol="0">
            <a:spAutoFit/>
          </a:bodyPr>
          <a:lstStyle/>
          <a:p>
            <a:r>
              <a:rPr lang="en-US" sz="5400" dirty="0"/>
              <a:t>Interactive Process</a:t>
            </a:r>
          </a:p>
        </p:txBody>
      </p:sp>
    </p:spTree>
    <p:extLst>
      <p:ext uri="{BB962C8B-B14F-4D97-AF65-F5344CB8AC3E}">
        <p14:creationId xmlns:p14="http://schemas.microsoft.com/office/powerpoint/2010/main" val="82852117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p:blipFill>
        <p:spPr>
          <a:xfrm>
            <a:off x="202846" y="166627"/>
            <a:ext cx="11907810" cy="4229204"/>
          </a:xfrm>
          <a:prstGeom prst="rect">
            <a:avLst/>
          </a:prstGeom>
        </p:spPr>
      </p:pic>
    </p:spTree>
    <p:extLst>
      <p:ext uri="{BB962C8B-B14F-4D97-AF65-F5344CB8AC3E}">
        <p14:creationId xmlns:p14="http://schemas.microsoft.com/office/powerpoint/2010/main" val="207031119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interactive process</a:t>
            </a:r>
            <a:endParaRPr lang="en-US" dirty="0"/>
          </a:p>
        </p:txBody>
      </p:sp>
      <p:sp>
        <p:nvSpPr>
          <p:cNvPr id="3" name="Content Placeholder 2"/>
          <p:cNvSpPr>
            <a:spLocks noGrp="1"/>
          </p:cNvSpPr>
          <p:nvPr>
            <p:ph idx="1"/>
          </p:nvPr>
        </p:nvSpPr>
        <p:spPr/>
        <p:txBody>
          <a:bodyPr/>
          <a:lstStyle/>
          <a:p>
            <a:r>
              <a:rPr lang="en-US" i="1" dirty="0"/>
              <a:t>Generally</a:t>
            </a:r>
            <a:r>
              <a:rPr lang="en-US" dirty="0"/>
              <a:t>, an employee has a duty to request an accommodation, </a:t>
            </a:r>
            <a:r>
              <a:rPr lang="en-US" dirty="0">
                <a:solidFill>
                  <a:srgbClr val="FF0000"/>
                </a:solidFill>
              </a:rPr>
              <a:t>which then triggers the employer’s obligation to enter into an interactive process to determine a reasonable accommodation</a:t>
            </a:r>
          </a:p>
        </p:txBody>
      </p:sp>
    </p:spTree>
    <p:extLst>
      <p:ext uri="{BB962C8B-B14F-4D97-AF65-F5344CB8AC3E}">
        <p14:creationId xmlns:p14="http://schemas.microsoft.com/office/powerpoint/2010/main" val="94213111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649165" y="224055"/>
            <a:ext cx="10833001" cy="5514272"/>
          </a:xfrm>
          <a:prstGeom prst="rect">
            <a:avLst/>
          </a:prstGeom>
        </p:spPr>
      </p:pic>
    </p:spTree>
    <p:extLst>
      <p:ext uri="{BB962C8B-B14F-4D97-AF65-F5344CB8AC3E}">
        <p14:creationId xmlns:p14="http://schemas.microsoft.com/office/powerpoint/2010/main" val="118957035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219955" y="955194"/>
            <a:ext cx="11876179" cy="1843991"/>
          </a:xfrm>
          <a:prstGeom prst="rect">
            <a:avLst/>
          </a:prstGeom>
        </p:spPr>
      </p:pic>
    </p:spTree>
    <p:extLst>
      <p:ext uri="{BB962C8B-B14F-4D97-AF65-F5344CB8AC3E}">
        <p14:creationId xmlns:p14="http://schemas.microsoft.com/office/powerpoint/2010/main" val="7266168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219958" y="955194"/>
            <a:ext cx="11876173" cy="1843991"/>
          </a:xfrm>
          <a:prstGeom prst="rect">
            <a:avLst/>
          </a:prstGeom>
        </p:spPr>
      </p:pic>
    </p:spTree>
    <p:extLst>
      <p:ext uri="{BB962C8B-B14F-4D97-AF65-F5344CB8AC3E}">
        <p14:creationId xmlns:p14="http://schemas.microsoft.com/office/powerpoint/2010/main" val="425890317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89328" y="949113"/>
            <a:ext cx="11876173" cy="1165688"/>
          </a:xfrm>
          <a:prstGeom prst="rect">
            <a:avLst/>
          </a:prstGeom>
        </p:spPr>
      </p:pic>
    </p:spTree>
    <p:extLst>
      <p:ext uri="{BB962C8B-B14F-4D97-AF65-F5344CB8AC3E}">
        <p14:creationId xmlns:p14="http://schemas.microsoft.com/office/powerpoint/2010/main" val="255378579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105879" y="1001955"/>
            <a:ext cx="11977264" cy="1769236"/>
          </a:xfrm>
          <a:prstGeom prst="rect">
            <a:avLst/>
          </a:prstGeom>
        </p:spPr>
      </p:pic>
    </p:spTree>
    <p:extLst>
      <p:ext uri="{BB962C8B-B14F-4D97-AF65-F5344CB8AC3E}">
        <p14:creationId xmlns:p14="http://schemas.microsoft.com/office/powerpoint/2010/main" val="374987909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hat&#10;&#10;Description automatically generated">
            <a:extLst>
              <a:ext uri="{FF2B5EF4-FFF2-40B4-BE49-F238E27FC236}">
                <a16:creationId xmlns:a16="http://schemas.microsoft.com/office/drawing/2014/main" id="{D378ACA3-188D-07DE-0084-06068A8DCE20}"/>
              </a:ext>
            </a:extLst>
          </p:cNvPr>
          <p:cNvPicPr>
            <a:picLocks noGrp="1" noChangeAspect="1"/>
          </p:cNvPicPr>
          <p:nvPr>
            <p:ph idx="1"/>
          </p:nvPr>
        </p:nvPicPr>
        <p:blipFill>
          <a:blip r:embed="rId2"/>
          <a:stretch>
            <a:fillRect/>
          </a:stretch>
        </p:blipFill>
        <p:spPr>
          <a:xfrm>
            <a:off x="1525523" y="0"/>
            <a:ext cx="8396143" cy="6543474"/>
          </a:xfrm>
        </p:spPr>
      </p:pic>
    </p:spTree>
    <p:extLst>
      <p:ext uri="{BB962C8B-B14F-4D97-AF65-F5344CB8AC3E}">
        <p14:creationId xmlns:p14="http://schemas.microsoft.com/office/powerpoint/2010/main" val="158027796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692D2-BD2E-697D-98AD-45C141540375}"/>
            </a:ext>
          </a:extLst>
        </p:cNvPr>
        <p:cNvGrpSpPr/>
        <p:nvPr/>
      </p:nvGrpSpPr>
      <p:grpSpPr>
        <a:xfrm>
          <a:off x="0" y="0"/>
          <a:ext cx="0" cy="0"/>
          <a:chOff x="0" y="0"/>
          <a:chExt cx="0" cy="0"/>
        </a:xfrm>
      </p:grpSpPr>
      <p:pic>
        <p:nvPicPr>
          <p:cNvPr id="6" name="Content Placeholder 5" descr="A screenshot of a phone&#10;&#10;Description automatically generated">
            <a:extLst>
              <a:ext uri="{FF2B5EF4-FFF2-40B4-BE49-F238E27FC236}">
                <a16:creationId xmlns:a16="http://schemas.microsoft.com/office/drawing/2014/main" id="{0696E600-E525-3E98-B4B1-679D01A264BE}"/>
              </a:ext>
            </a:extLst>
          </p:cNvPr>
          <p:cNvPicPr>
            <a:picLocks noGrp="1" noChangeAspect="1"/>
          </p:cNvPicPr>
          <p:nvPr>
            <p:ph idx="1"/>
          </p:nvPr>
        </p:nvPicPr>
        <p:blipFill>
          <a:blip r:embed="rId2"/>
          <a:stretch>
            <a:fillRect/>
          </a:stretch>
        </p:blipFill>
        <p:spPr>
          <a:xfrm>
            <a:off x="2367280" y="0"/>
            <a:ext cx="7871695" cy="6721811"/>
          </a:xfrm>
        </p:spPr>
      </p:pic>
    </p:spTree>
    <p:extLst>
      <p:ext uri="{BB962C8B-B14F-4D97-AF65-F5344CB8AC3E}">
        <p14:creationId xmlns:p14="http://schemas.microsoft.com/office/powerpoint/2010/main" val="326460487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5F099-C49F-4EFC-9918-C4CE6FCBB5C9}"/>
              </a:ext>
            </a:extLst>
          </p:cNvPr>
          <p:cNvPicPr>
            <a:picLocks noChangeAspect="1"/>
          </p:cNvPicPr>
          <p:nvPr/>
        </p:nvPicPr>
        <p:blipFill>
          <a:blip r:embed="rId2"/>
          <a:srcRect/>
          <a:stretch/>
        </p:blipFill>
        <p:spPr>
          <a:xfrm>
            <a:off x="1847463" y="95939"/>
            <a:ext cx="8226159" cy="6622103"/>
          </a:xfrm>
          <a:prstGeom prst="rect">
            <a:avLst/>
          </a:prstGeom>
        </p:spPr>
      </p:pic>
    </p:spTree>
    <p:extLst>
      <p:ext uri="{BB962C8B-B14F-4D97-AF65-F5344CB8AC3E}">
        <p14:creationId xmlns:p14="http://schemas.microsoft.com/office/powerpoint/2010/main" val="34123542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Confidentiality</a:t>
            </a:r>
            <a:endParaRPr lang="en-US" dirty="0"/>
          </a:p>
        </p:txBody>
      </p:sp>
      <p:sp>
        <p:nvSpPr>
          <p:cNvPr id="3" name="Content Placeholder 2"/>
          <p:cNvSpPr>
            <a:spLocks noGrp="1"/>
          </p:cNvSpPr>
          <p:nvPr>
            <p:ph idx="1"/>
          </p:nvPr>
        </p:nvSpPr>
        <p:spPr/>
        <p:txBody>
          <a:bodyPr/>
          <a:lstStyle/>
          <a:p>
            <a:r>
              <a:rPr lang="en-US" dirty="0"/>
              <a:t>An employer may not disclose to other employees the fact that an employee is receiving a reasonable accommodation unless there is a specific need to know by a supervisor or manager.</a:t>
            </a:r>
          </a:p>
        </p:txBody>
      </p:sp>
    </p:spTree>
    <p:extLst>
      <p:ext uri="{BB962C8B-B14F-4D97-AF65-F5344CB8AC3E}">
        <p14:creationId xmlns:p14="http://schemas.microsoft.com/office/powerpoint/2010/main" val="197423833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EEOC has advised that an employer may respond to a request from an employee about why a co-worker is receiving “special” treatment “by emphasizing its </a:t>
            </a:r>
            <a:r>
              <a:rPr lang="en-US" dirty="0">
                <a:solidFill>
                  <a:srgbClr val="FF0000"/>
                </a:solidFill>
              </a:rPr>
              <a:t>policy of assisting any employee who encounters difficulties in the workplace</a:t>
            </a:r>
            <a:r>
              <a:rPr lang="en-US" dirty="0"/>
              <a:t>. The employer may also find it helpful to point out that many of the workplace issues encountered by employees are </a:t>
            </a:r>
            <a:r>
              <a:rPr lang="en-US" dirty="0">
                <a:solidFill>
                  <a:srgbClr val="FF0000"/>
                </a:solidFill>
              </a:rPr>
              <a:t>personal</a:t>
            </a:r>
            <a:r>
              <a:rPr lang="en-US" dirty="0"/>
              <a:t>, and that, in these circumstances, it is the employer’s policy to respect employee privacy.”</a:t>
            </a:r>
          </a:p>
          <a:p>
            <a:endParaRPr lang="en-US" dirty="0"/>
          </a:p>
        </p:txBody>
      </p:sp>
    </p:spTree>
    <p:extLst>
      <p:ext uri="{BB962C8B-B14F-4D97-AF65-F5344CB8AC3E}">
        <p14:creationId xmlns:p14="http://schemas.microsoft.com/office/powerpoint/2010/main" val="362224080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98B98-421C-FBF4-BE97-AFE351A99DB1}"/>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586A758-4FD3-06EF-6B7E-0CB07C953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4316"/>
            <a:ext cx="12192000" cy="5729369"/>
          </a:xfrm>
          <a:prstGeom prst="rect">
            <a:avLst/>
          </a:prstGeom>
        </p:spPr>
      </p:pic>
    </p:spTree>
    <p:extLst>
      <p:ext uri="{BB962C8B-B14F-4D97-AF65-F5344CB8AC3E}">
        <p14:creationId xmlns:p14="http://schemas.microsoft.com/office/powerpoint/2010/main" val="258011235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7141" y="76200"/>
            <a:ext cx="11854723" cy="6604000"/>
          </a:xfrm>
          <a:prstGeom prst="rect">
            <a:avLst/>
          </a:prstGeom>
        </p:spPr>
      </p:pic>
    </p:spTree>
    <p:extLst>
      <p:ext uri="{BB962C8B-B14F-4D97-AF65-F5344CB8AC3E}">
        <p14:creationId xmlns:p14="http://schemas.microsoft.com/office/powerpoint/2010/main" val="332604822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74067" y="57216"/>
            <a:ext cx="10300332" cy="6800785"/>
          </a:xfrm>
          <a:prstGeom prst="rect">
            <a:avLst/>
          </a:prstGeom>
        </p:spPr>
      </p:pic>
    </p:spTree>
    <p:extLst>
      <p:ext uri="{BB962C8B-B14F-4D97-AF65-F5344CB8AC3E}">
        <p14:creationId xmlns:p14="http://schemas.microsoft.com/office/powerpoint/2010/main" val="416310324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90899" y="57216"/>
            <a:ext cx="8666667" cy="6800785"/>
          </a:xfrm>
          <a:prstGeom prst="rect">
            <a:avLst/>
          </a:prstGeom>
        </p:spPr>
      </p:pic>
    </p:spTree>
    <p:extLst>
      <p:ext uri="{BB962C8B-B14F-4D97-AF65-F5344CB8AC3E}">
        <p14:creationId xmlns:p14="http://schemas.microsoft.com/office/powerpoint/2010/main" val="340840504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19199" y="89365"/>
            <a:ext cx="9348532" cy="6692436"/>
          </a:xfrm>
          <a:prstGeom prst="rect">
            <a:avLst/>
          </a:prstGeom>
        </p:spPr>
      </p:pic>
    </p:spTree>
    <p:extLst>
      <p:ext uri="{BB962C8B-B14F-4D97-AF65-F5344CB8AC3E}">
        <p14:creationId xmlns:p14="http://schemas.microsoft.com/office/powerpoint/2010/main" val="289399453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76200"/>
            <a:ext cx="12185384" cy="5892800"/>
          </a:xfrm>
          <a:prstGeom prst="rect">
            <a:avLst/>
          </a:prstGeom>
        </p:spPr>
      </p:pic>
    </p:spTree>
    <p:extLst>
      <p:ext uri="{BB962C8B-B14F-4D97-AF65-F5344CB8AC3E}">
        <p14:creationId xmlns:p14="http://schemas.microsoft.com/office/powerpoint/2010/main" val="205978520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00788-5A50-4215-E27E-B0C2C18BFB15}"/>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AEB5901B-A2B4-972D-AA0D-7AFC0CF5A9CD}"/>
              </a:ext>
            </a:extLst>
          </p:cNvPr>
          <p:cNvPicPr>
            <a:picLocks noChangeAspect="1"/>
          </p:cNvPicPr>
          <p:nvPr/>
        </p:nvPicPr>
        <p:blipFill>
          <a:blip r:embed="rId2"/>
          <a:stretch>
            <a:fillRect/>
          </a:stretch>
        </p:blipFill>
        <p:spPr>
          <a:xfrm>
            <a:off x="1167810" y="0"/>
            <a:ext cx="9856379" cy="6857999"/>
          </a:xfrm>
          <a:prstGeom prst="rect">
            <a:avLst/>
          </a:prstGeom>
        </p:spPr>
      </p:pic>
    </p:spTree>
    <p:extLst>
      <p:ext uri="{BB962C8B-B14F-4D97-AF65-F5344CB8AC3E}">
        <p14:creationId xmlns:p14="http://schemas.microsoft.com/office/powerpoint/2010/main" val="63437331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10;&#10;Description automatically generated">
            <a:extLst>
              <a:ext uri="{FF2B5EF4-FFF2-40B4-BE49-F238E27FC236}">
                <a16:creationId xmlns:a16="http://schemas.microsoft.com/office/drawing/2014/main" id="{2CC0FEB9-4194-4D9D-E851-AEECE2E2B4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 y="482600"/>
            <a:ext cx="11811003" cy="2540000"/>
          </a:xfrm>
        </p:spPr>
      </p:pic>
    </p:spTree>
    <p:extLst>
      <p:ext uri="{BB962C8B-B14F-4D97-AF65-F5344CB8AC3E}">
        <p14:creationId xmlns:p14="http://schemas.microsoft.com/office/powerpoint/2010/main" val="16799642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yellow text&#10;&#10;Description automatically generated">
            <a:extLst>
              <a:ext uri="{FF2B5EF4-FFF2-40B4-BE49-F238E27FC236}">
                <a16:creationId xmlns:a16="http://schemas.microsoft.com/office/drawing/2014/main" id="{3E664F9D-2922-BAF2-6078-4E13660504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092" y="179463"/>
            <a:ext cx="9496513" cy="6511895"/>
          </a:xfrm>
          <a:prstGeom prst="rect">
            <a:avLst/>
          </a:prstGeom>
        </p:spPr>
      </p:pic>
    </p:spTree>
    <p:extLst>
      <p:ext uri="{BB962C8B-B14F-4D97-AF65-F5344CB8AC3E}">
        <p14:creationId xmlns:p14="http://schemas.microsoft.com/office/powerpoint/2010/main" val="176738220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text on a white background&#10;&#10;Description automatically generated">
            <a:extLst>
              <a:ext uri="{FF2B5EF4-FFF2-40B4-BE49-F238E27FC236}">
                <a16:creationId xmlns:a16="http://schemas.microsoft.com/office/drawing/2014/main" id="{4EF90B08-4DFB-83FD-D5FD-2F95444B0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6054" y="151321"/>
            <a:ext cx="9624791" cy="6599857"/>
          </a:xfrm>
          <a:prstGeom prst="rect">
            <a:avLst/>
          </a:prstGeom>
        </p:spPr>
      </p:pic>
    </p:spTree>
    <p:extLst>
      <p:ext uri="{BB962C8B-B14F-4D97-AF65-F5344CB8AC3E}">
        <p14:creationId xmlns:p14="http://schemas.microsoft.com/office/powerpoint/2010/main" val="119634411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ext&#10;&#10;Description automatically generated">
            <a:extLst>
              <a:ext uri="{FF2B5EF4-FFF2-40B4-BE49-F238E27FC236}">
                <a16:creationId xmlns:a16="http://schemas.microsoft.com/office/drawing/2014/main" id="{317959A3-2062-4B66-3E16-977D100D67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1600" y="155432"/>
            <a:ext cx="6197600" cy="6651667"/>
          </a:xfrm>
        </p:spPr>
      </p:pic>
      <p:cxnSp>
        <p:nvCxnSpPr>
          <p:cNvPr id="8" name="Straight Arrow Connector 7">
            <a:extLst>
              <a:ext uri="{FF2B5EF4-FFF2-40B4-BE49-F238E27FC236}">
                <a16:creationId xmlns:a16="http://schemas.microsoft.com/office/drawing/2014/main" id="{D07CEAC2-26A4-2812-C9CA-AA6FFA4A7DD6}"/>
              </a:ext>
            </a:extLst>
          </p:cNvPr>
          <p:cNvCxnSpPr>
            <a:cxnSpLocks/>
          </p:cNvCxnSpPr>
          <p:nvPr/>
        </p:nvCxnSpPr>
        <p:spPr>
          <a:xfrm>
            <a:off x="1117600" y="5359400"/>
            <a:ext cx="1605280" cy="0"/>
          </a:xfrm>
          <a:prstGeom prst="straightConnector1">
            <a:avLst/>
          </a:prstGeom>
          <a:ln>
            <a:solidFill>
              <a:schemeClr val="accent1"/>
            </a:solidFill>
            <a:headEnd w="lg" len="sm"/>
            <a:tailEnd type="arrow" w="lg" len="med"/>
          </a:ln>
          <a:effectLst>
            <a:outerShdw blurRad="40000" dist="23000" dir="5400000" sx="1000" sy="1000" rotWithShape="0">
              <a:srgbClr val="000000">
                <a:alpha val="46000"/>
              </a:srgb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916308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ext on a white background&#10;&#10;Description automatically generated">
            <a:extLst>
              <a:ext uri="{FF2B5EF4-FFF2-40B4-BE49-F238E27FC236}">
                <a16:creationId xmlns:a16="http://schemas.microsoft.com/office/drawing/2014/main" id="{447D1587-E313-2B32-8900-6986011E5B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0396" y="120717"/>
            <a:ext cx="9693347" cy="6616569"/>
          </a:xfrm>
        </p:spPr>
      </p:pic>
      <p:cxnSp>
        <p:nvCxnSpPr>
          <p:cNvPr id="2" name="Straight Arrow Connector 1">
            <a:extLst>
              <a:ext uri="{FF2B5EF4-FFF2-40B4-BE49-F238E27FC236}">
                <a16:creationId xmlns:a16="http://schemas.microsoft.com/office/drawing/2014/main" id="{33A334B4-4273-FF18-AD5F-F83E1EEE9D2F}"/>
              </a:ext>
            </a:extLst>
          </p:cNvPr>
          <p:cNvCxnSpPr>
            <a:cxnSpLocks/>
          </p:cNvCxnSpPr>
          <p:nvPr/>
        </p:nvCxnSpPr>
        <p:spPr>
          <a:xfrm flipH="1">
            <a:off x="7620000" y="1905000"/>
            <a:ext cx="101600" cy="2946400"/>
          </a:xfrm>
          <a:prstGeom prst="straightConnector1">
            <a:avLst/>
          </a:prstGeom>
          <a:ln>
            <a:solidFill>
              <a:schemeClr val="accent1"/>
            </a:solidFill>
            <a:headEnd w="lg" len="sm"/>
            <a:tailEnd type="arrow" w="lg" len="med"/>
          </a:ln>
          <a:effectLst>
            <a:outerShdw blurRad="40000" dist="23000" dir="5400000" sx="1000" sy="1000" rotWithShape="0">
              <a:srgbClr val="000000">
                <a:alpha val="46000"/>
              </a:srgb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900211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creenshot, font, number&#10;&#10;Description automatically generated">
            <a:extLst>
              <a:ext uri="{FF2B5EF4-FFF2-40B4-BE49-F238E27FC236}">
                <a16:creationId xmlns:a16="http://schemas.microsoft.com/office/drawing/2014/main" id="{4B3B279A-CFE6-2CA7-B902-8A65FA686B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816430"/>
            <a:ext cx="12192001" cy="3917695"/>
          </a:xfrm>
        </p:spPr>
      </p:pic>
    </p:spTree>
    <p:extLst>
      <p:ext uri="{BB962C8B-B14F-4D97-AF65-F5344CB8AC3E}">
        <p14:creationId xmlns:p14="http://schemas.microsoft.com/office/powerpoint/2010/main" val="250621367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text&#10;&#10;Description automatically generated">
            <a:extLst>
              <a:ext uri="{FF2B5EF4-FFF2-40B4-BE49-F238E27FC236}">
                <a16:creationId xmlns:a16="http://schemas.microsoft.com/office/drawing/2014/main" id="{71672466-1670-19B8-0020-110C53ED42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67" y="179462"/>
            <a:ext cx="12016509" cy="6409345"/>
          </a:xfrm>
        </p:spPr>
      </p:pic>
    </p:spTree>
    <p:extLst>
      <p:ext uri="{BB962C8B-B14F-4D97-AF65-F5344CB8AC3E}">
        <p14:creationId xmlns:p14="http://schemas.microsoft.com/office/powerpoint/2010/main" val="147228505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ext on a white background&#10;&#10;Description automatically generated">
            <a:extLst>
              <a:ext uri="{FF2B5EF4-FFF2-40B4-BE49-F238E27FC236}">
                <a16:creationId xmlns:a16="http://schemas.microsoft.com/office/drawing/2014/main" id="{29437010-CC69-A6EE-DB81-74B8E45822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96552"/>
            <a:ext cx="12104895" cy="6195701"/>
          </a:xfrm>
        </p:spPr>
      </p:pic>
    </p:spTree>
    <p:extLst>
      <p:ext uri="{BB962C8B-B14F-4D97-AF65-F5344CB8AC3E}">
        <p14:creationId xmlns:p14="http://schemas.microsoft.com/office/powerpoint/2010/main" val="172303852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ext on a paper&#10;&#10;Description automatically generated">
            <a:extLst>
              <a:ext uri="{FF2B5EF4-FFF2-40B4-BE49-F238E27FC236}">
                <a16:creationId xmlns:a16="http://schemas.microsoft.com/office/drawing/2014/main" id="{098B0C75-6AC7-4D7D-B0FF-32D2D15B67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121" y="256375"/>
            <a:ext cx="11942353" cy="6084605"/>
          </a:xfrm>
        </p:spPr>
      </p:pic>
    </p:spTree>
    <p:extLst>
      <p:ext uri="{BB962C8B-B14F-4D97-AF65-F5344CB8AC3E}">
        <p14:creationId xmlns:p14="http://schemas.microsoft.com/office/powerpoint/2010/main" val="182132295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45A2-7635-5FB5-30BD-254046125614}"/>
              </a:ext>
            </a:extLst>
          </p:cNvPr>
          <p:cNvSpPr>
            <a:spLocks noGrp="1"/>
          </p:cNvSpPr>
          <p:nvPr>
            <p:ph type="title"/>
          </p:nvPr>
        </p:nvSpPr>
        <p:spPr>
          <a:xfrm>
            <a:off x="838200" y="14749"/>
            <a:ext cx="10515600" cy="1325563"/>
          </a:xfrm>
        </p:spPr>
        <p:txBody>
          <a:bodyPr>
            <a:normAutofit/>
          </a:bodyPr>
          <a:lstStyle/>
          <a:p>
            <a:r>
              <a:rPr lang="en-US" sz="4800" dirty="0"/>
              <a:t>DOL / EEOC Webinar on August 22, 2023</a:t>
            </a:r>
          </a:p>
        </p:txBody>
      </p:sp>
      <p:pic>
        <p:nvPicPr>
          <p:cNvPr id="7" name="Content Placeholder 6" descr="A screenshot of a computer&#10;&#10;Description automatically generated">
            <a:extLst>
              <a:ext uri="{FF2B5EF4-FFF2-40B4-BE49-F238E27FC236}">
                <a16:creationId xmlns:a16="http://schemas.microsoft.com/office/drawing/2014/main" id="{142F158E-53C8-E4A5-8B83-C57E76B210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 y="1204956"/>
            <a:ext cx="12177012" cy="5587021"/>
          </a:xfrm>
        </p:spPr>
      </p:pic>
    </p:spTree>
    <p:extLst>
      <p:ext uri="{BB962C8B-B14F-4D97-AF65-F5344CB8AC3E}">
        <p14:creationId xmlns:p14="http://schemas.microsoft.com/office/powerpoint/2010/main" val="24636297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912471" y="162374"/>
            <a:ext cx="10653715" cy="6533251"/>
          </a:xfrm>
          <a:prstGeom prst="rect">
            <a:avLst/>
          </a:prstGeom>
        </p:spPr>
      </p:pic>
    </p:spTree>
    <p:extLst>
      <p:ext uri="{BB962C8B-B14F-4D97-AF65-F5344CB8AC3E}">
        <p14:creationId xmlns:p14="http://schemas.microsoft.com/office/powerpoint/2010/main" val="157903321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202846" y="1054117"/>
            <a:ext cx="11907810" cy="2454224"/>
          </a:xfrm>
          <a:prstGeom prst="rect">
            <a:avLst/>
          </a:prstGeom>
        </p:spPr>
      </p:pic>
    </p:spTree>
    <p:extLst>
      <p:ext uri="{BB962C8B-B14F-4D97-AF65-F5344CB8AC3E}">
        <p14:creationId xmlns:p14="http://schemas.microsoft.com/office/powerpoint/2010/main" val="27047823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DBA064-01D1-428F-AAE1-ED8821191B17}"/>
              </a:ext>
            </a:extLst>
          </p:cNvPr>
          <p:cNvPicPr>
            <a:picLocks noChangeAspect="1"/>
          </p:cNvPicPr>
          <p:nvPr/>
        </p:nvPicPr>
        <p:blipFill>
          <a:blip r:embed="rId2"/>
          <a:srcRect/>
          <a:stretch/>
        </p:blipFill>
        <p:spPr>
          <a:xfrm>
            <a:off x="71133" y="427290"/>
            <a:ext cx="11951759" cy="3777241"/>
          </a:xfrm>
          <a:prstGeom prst="rect">
            <a:avLst/>
          </a:prstGeom>
        </p:spPr>
      </p:pic>
    </p:spTree>
    <p:extLst>
      <p:ext uri="{BB962C8B-B14F-4D97-AF65-F5344CB8AC3E}">
        <p14:creationId xmlns:p14="http://schemas.microsoft.com/office/powerpoint/2010/main" val="198048355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3C409-D911-2CDF-AE7D-528D76FB3BF4}"/>
            </a:ext>
          </a:extLst>
        </p:cNvPr>
        <p:cNvGrpSpPr/>
        <p:nvPr/>
      </p:nvGrpSpPr>
      <p:grpSpPr>
        <a:xfrm>
          <a:off x="0" y="0"/>
          <a:ext cx="0" cy="0"/>
          <a:chOff x="0" y="0"/>
          <a:chExt cx="0" cy="0"/>
        </a:xfrm>
      </p:grpSpPr>
      <p:pic>
        <p:nvPicPr>
          <p:cNvPr id="4" name="Picture 3" descr="A close up of a document&#10;&#10;Description automatically generated">
            <a:extLst>
              <a:ext uri="{FF2B5EF4-FFF2-40B4-BE49-F238E27FC236}">
                <a16:creationId xmlns:a16="http://schemas.microsoft.com/office/drawing/2014/main" id="{59B9C00E-2D48-7DC2-F64E-FF05093117BB}"/>
              </a:ext>
            </a:extLst>
          </p:cNvPr>
          <p:cNvPicPr>
            <a:picLocks noChangeAspect="1"/>
          </p:cNvPicPr>
          <p:nvPr/>
        </p:nvPicPr>
        <p:blipFill>
          <a:blip r:embed="rId2"/>
          <a:stretch>
            <a:fillRect/>
          </a:stretch>
        </p:blipFill>
        <p:spPr>
          <a:xfrm>
            <a:off x="2570574" y="50800"/>
            <a:ext cx="9345302" cy="6756400"/>
          </a:xfrm>
          <a:prstGeom prst="rect">
            <a:avLst/>
          </a:prstGeom>
        </p:spPr>
      </p:pic>
      <p:sp>
        <p:nvSpPr>
          <p:cNvPr id="5" name="TextBox 4">
            <a:extLst>
              <a:ext uri="{FF2B5EF4-FFF2-40B4-BE49-F238E27FC236}">
                <a16:creationId xmlns:a16="http://schemas.microsoft.com/office/drawing/2014/main" id="{6F39923C-ED18-6274-A83A-8B230E99A3DD}"/>
              </a:ext>
            </a:extLst>
          </p:cNvPr>
          <p:cNvSpPr txBox="1"/>
          <p:nvPr/>
        </p:nvSpPr>
        <p:spPr>
          <a:xfrm>
            <a:off x="0" y="1178560"/>
            <a:ext cx="2479040" cy="2800767"/>
          </a:xfrm>
          <a:prstGeom prst="rect">
            <a:avLst/>
          </a:prstGeom>
          <a:noFill/>
        </p:spPr>
        <p:txBody>
          <a:bodyPr wrap="square" rtlCol="0">
            <a:spAutoFit/>
          </a:bodyPr>
          <a:lstStyle/>
          <a:p>
            <a:r>
              <a:rPr lang="en-US" sz="4400" dirty="0">
                <a:solidFill>
                  <a:srgbClr val="FF0000"/>
                </a:solidFill>
              </a:rPr>
              <a:t>What if employee gives you this?</a:t>
            </a:r>
          </a:p>
        </p:txBody>
      </p:sp>
    </p:spTree>
    <p:extLst>
      <p:ext uri="{BB962C8B-B14F-4D97-AF65-F5344CB8AC3E}">
        <p14:creationId xmlns:p14="http://schemas.microsoft.com/office/powerpoint/2010/main" val="153297187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1308EC83-DFDB-461F-93EC-29C804A601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0640" y="1356079"/>
            <a:ext cx="11999425" cy="3231443"/>
          </a:xfrm>
          <a:prstGeom prst="rect">
            <a:avLst/>
          </a:prstGeom>
        </p:spPr>
      </p:pic>
    </p:spTree>
    <p:extLst>
      <p:ext uri="{BB962C8B-B14F-4D97-AF65-F5344CB8AC3E}">
        <p14:creationId xmlns:p14="http://schemas.microsoft.com/office/powerpoint/2010/main" val="360226362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a:extLst>
              <a:ext uri="{FF2B5EF4-FFF2-40B4-BE49-F238E27FC236}">
                <a16:creationId xmlns:a16="http://schemas.microsoft.com/office/drawing/2014/main" id="{20EF5FD9-B0DE-4111-A11E-0C7A7F1094F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4800" y="177800"/>
            <a:ext cx="11538997" cy="2641600"/>
          </a:xfrm>
          <a:prstGeom prst="rect">
            <a:avLst/>
          </a:prstGeom>
        </p:spPr>
      </p:pic>
    </p:spTree>
    <p:extLst>
      <p:ext uri="{BB962C8B-B14F-4D97-AF65-F5344CB8AC3E}">
        <p14:creationId xmlns:p14="http://schemas.microsoft.com/office/powerpoint/2010/main" val="61070661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a:extLst>
              <a:ext uri="{FF2B5EF4-FFF2-40B4-BE49-F238E27FC236}">
                <a16:creationId xmlns:a16="http://schemas.microsoft.com/office/drawing/2014/main" id="{20EF5FD9-B0DE-4111-A11E-0C7A7F1094FB}"/>
              </a:ext>
            </a:extLst>
          </p:cNvPr>
          <p:cNvPicPr>
            <a:picLocks noChangeAspect="1"/>
          </p:cNvPicPr>
          <p:nvPr/>
        </p:nvPicPr>
        <p:blipFill>
          <a:blip r:embed="rId2"/>
          <a:srcRect/>
          <a:stretch/>
        </p:blipFill>
        <p:spPr>
          <a:xfrm>
            <a:off x="1988202" y="0"/>
            <a:ext cx="8755998" cy="6581368"/>
          </a:xfrm>
          <a:prstGeom prst="rect">
            <a:avLst/>
          </a:prstGeom>
        </p:spPr>
      </p:pic>
    </p:spTree>
    <p:extLst>
      <p:ext uri="{BB962C8B-B14F-4D97-AF65-F5344CB8AC3E}">
        <p14:creationId xmlns:p14="http://schemas.microsoft.com/office/powerpoint/2010/main" val="118860045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srcRect/>
          <a:stretch/>
        </p:blipFill>
        <p:spPr>
          <a:xfrm>
            <a:off x="3061956" y="73321"/>
            <a:ext cx="6819333" cy="5114500"/>
          </a:xfrm>
          <a:prstGeom prst="rect">
            <a:avLst/>
          </a:prstGeom>
        </p:spPr>
      </p:pic>
    </p:spTree>
    <p:extLst>
      <p:ext uri="{BB962C8B-B14F-4D97-AF65-F5344CB8AC3E}">
        <p14:creationId xmlns:p14="http://schemas.microsoft.com/office/powerpoint/2010/main" val="117809719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gn on a wall&#10;&#10;Description automatically generated with medium confidence">
            <a:extLst>
              <a:ext uri="{FF2B5EF4-FFF2-40B4-BE49-F238E27FC236}">
                <a16:creationId xmlns:a16="http://schemas.microsoft.com/office/drawing/2014/main" id="{F9E0580B-5A48-8F83-3094-EE0A493FE98A}"/>
              </a:ext>
            </a:extLst>
          </p:cNvPr>
          <p:cNvPicPr>
            <a:picLocks noChangeAspect="1"/>
          </p:cNvPicPr>
          <p:nvPr/>
        </p:nvPicPr>
        <p:blipFill>
          <a:blip r:embed="rId2"/>
          <a:stretch>
            <a:fillRect/>
          </a:stretch>
        </p:blipFill>
        <p:spPr>
          <a:xfrm>
            <a:off x="3598793" y="0"/>
            <a:ext cx="4994413" cy="6858000"/>
          </a:xfrm>
          <a:prstGeom prst="rect">
            <a:avLst/>
          </a:prstGeom>
        </p:spPr>
      </p:pic>
    </p:spTree>
    <p:extLst>
      <p:ext uri="{BB962C8B-B14F-4D97-AF65-F5344CB8AC3E}">
        <p14:creationId xmlns:p14="http://schemas.microsoft.com/office/powerpoint/2010/main" val="45305252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8E768EF1-7946-0043-1020-D38C295FB52D}"/>
              </a:ext>
            </a:extLst>
          </p:cNvPr>
          <p:cNvPicPr>
            <a:picLocks noChangeAspect="1"/>
          </p:cNvPicPr>
          <p:nvPr/>
        </p:nvPicPr>
        <p:blipFill>
          <a:blip r:embed="rId2"/>
          <a:stretch>
            <a:fillRect/>
          </a:stretch>
        </p:blipFill>
        <p:spPr>
          <a:xfrm>
            <a:off x="152139" y="467285"/>
            <a:ext cx="11887721" cy="3771429"/>
          </a:xfrm>
          <a:prstGeom prst="rect">
            <a:avLst/>
          </a:prstGeom>
        </p:spPr>
      </p:pic>
    </p:spTree>
    <p:extLst>
      <p:ext uri="{BB962C8B-B14F-4D97-AF65-F5344CB8AC3E}">
        <p14:creationId xmlns:p14="http://schemas.microsoft.com/office/powerpoint/2010/main" val="24910819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24E92F-B190-4EBB-9800-0558E71E9735}"/>
              </a:ext>
            </a:extLst>
          </p:cNvPr>
          <p:cNvPicPr>
            <a:picLocks noGrp="1" noChangeAspect="1"/>
          </p:cNvPicPr>
          <p:nvPr>
            <p:ph idx="1"/>
          </p:nvPr>
        </p:nvPicPr>
        <p:blipFill>
          <a:blip r:embed="rId2"/>
          <a:srcRect/>
          <a:stretch/>
        </p:blipFill>
        <p:spPr>
          <a:xfrm>
            <a:off x="683260" y="163021"/>
            <a:ext cx="11194610" cy="6694979"/>
          </a:xfrm>
        </p:spPr>
      </p:pic>
    </p:spTree>
    <p:extLst>
      <p:ext uri="{BB962C8B-B14F-4D97-AF65-F5344CB8AC3E}">
        <p14:creationId xmlns:p14="http://schemas.microsoft.com/office/powerpoint/2010/main" val="285644857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24E92F-B190-4EBB-9800-0558E71E9735}"/>
              </a:ext>
            </a:extLst>
          </p:cNvPr>
          <p:cNvPicPr>
            <a:picLocks noGrp="1" noChangeAspect="1"/>
          </p:cNvPicPr>
          <p:nvPr>
            <p:ph idx="1"/>
          </p:nvPr>
        </p:nvPicPr>
        <p:blipFill>
          <a:blip r:embed="rId2"/>
          <a:srcRect/>
          <a:stretch/>
        </p:blipFill>
        <p:spPr>
          <a:xfrm>
            <a:off x="1035698" y="134426"/>
            <a:ext cx="9797143" cy="6589147"/>
          </a:xfrm>
        </p:spPr>
      </p:pic>
    </p:spTree>
    <p:extLst>
      <p:ext uri="{BB962C8B-B14F-4D97-AF65-F5344CB8AC3E}">
        <p14:creationId xmlns:p14="http://schemas.microsoft.com/office/powerpoint/2010/main" val="47276904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srcRect/>
          <a:stretch/>
        </p:blipFill>
        <p:spPr>
          <a:xfrm>
            <a:off x="1609946" y="166626"/>
            <a:ext cx="9711360" cy="6570076"/>
          </a:xfrm>
          <a:prstGeom prst="rect">
            <a:avLst/>
          </a:prstGeom>
        </p:spPr>
      </p:pic>
    </p:spTree>
    <p:extLst>
      <p:ext uri="{BB962C8B-B14F-4D97-AF65-F5344CB8AC3E}">
        <p14:creationId xmlns:p14="http://schemas.microsoft.com/office/powerpoint/2010/main" val="148400571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5931C2-446E-4D9B-83EB-DA997AA722A2}"/>
              </a:ext>
            </a:extLst>
          </p:cNvPr>
          <p:cNvPicPr>
            <a:picLocks noChangeAspect="1"/>
          </p:cNvPicPr>
          <p:nvPr/>
        </p:nvPicPr>
        <p:blipFill>
          <a:blip r:embed="rId2"/>
          <a:srcRect/>
          <a:stretch/>
        </p:blipFill>
        <p:spPr>
          <a:xfrm>
            <a:off x="-1" y="314325"/>
            <a:ext cx="11985967" cy="5029200"/>
          </a:xfrm>
          <a:prstGeom prst="rect">
            <a:avLst/>
          </a:prstGeom>
        </p:spPr>
      </p:pic>
    </p:spTree>
    <p:extLst>
      <p:ext uri="{BB962C8B-B14F-4D97-AF65-F5344CB8AC3E}">
        <p14:creationId xmlns:p14="http://schemas.microsoft.com/office/powerpoint/2010/main" val="102930265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F31C2AE-B6C3-4CAE-8D78-0150F6FE89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208347" y="107327"/>
            <a:ext cx="9967653" cy="6602776"/>
          </a:xfrm>
        </p:spPr>
      </p:pic>
    </p:spTree>
    <p:extLst>
      <p:ext uri="{BB962C8B-B14F-4D97-AF65-F5344CB8AC3E}">
        <p14:creationId xmlns:p14="http://schemas.microsoft.com/office/powerpoint/2010/main" val="245373510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F31C2AE-B6C3-4CAE-8D78-0150F6FE89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3200" y="39918"/>
            <a:ext cx="11887200" cy="6686548"/>
          </a:xfrm>
        </p:spPr>
      </p:pic>
    </p:spTree>
    <p:extLst>
      <p:ext uri="{BB962C8B-B14F-4D97-AF65-F5344CB8AC3E}">
        <p14:creationId xmlns:p14="http://schemas.microsoft.com/office/powerpoint/2010/main" val="229060713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428" y="627564"/>
            <a:ext cx="7474172" cy="1325563"/>
          </a:xfrm>
        </p:spPr>
        <p:txBody>
          <a:bodyPr>
            <a:normAutofit/>
          </a:bodyPr>
          <a:lstStyle/>
          <a:p>
            <a:r>
              <a:rPr lang="en-US" sz="5400" dirty="0"/>
              <a:t>Questions?  </a:t>
            </a:r>
          </a:p>
        </p:txBody>
      </p:sp>
      <p:sp>
        <p:nvSpPr>
          <p:cNvPr id="3" name="Content Placeholder 2"/>
          <p:cNvSpPr>
            <a:spLocks noGrp="1"/>
          </p:cNvSpPr>
          <p:nvPr>
            <p:ph idx="1"/>
          </p:nvPr>
        </p:nvSpPr>
        <p:spPr>
          <a:xfrm>
            <a:off x="1136429" y="2278173"/>
            <a:ext cx="6467867" cy="3450613"/>
          </a:xfrm>
        </p:spPr>
        <p:txBody>
          <a:bodyPr anchor="ctr">
            <a:normAutofit fontScale="92500" lnSpcReduction="20000"/>
          </a:bodyPr>
          <a:lstStyle/>
          <a:p>
            <a:pPr marL="0" indent="0">
              <a:lnSpc>
                <a:spcPct val="90000"/>
              </a:lnSpc>
              <a:buNone/>
            </a:pPr>
            <a:r>
              <a:rPr lang="en-US" sz="2400" dirty="0"/>
              <a:t>David Miklas</a:t>
            </a:r>
            <a:br>
              <a:rPr lang="en-US" sz="2400" dirty="0"/>
            </a:br>
            <a:r>
              <a:rPr lang="en-US" sz="2400" dirty="0"/>
              <a:t>Law Office of David Miklas, P.A.</a:t>
            </a:r>
            <a:br>
              <a:rPr lang="en-US" sz="2400" dirty="0"/>
            </a:br>
            <a:r>
              <a:rPr lang="en-US" sz="2400" dirty="0"/>
              <a:t>Representing Florida Employers Since 1998</a:t>
            </a:r>
            <a:br>
              <a:rPr lang="en-US" sz="2400" dirty="0"/>
            </a:br>
            <a:r>
              <a:rPr lang="en-US" sz="2400" dirty="0"/>
              <a:t> </a:t>
            </a:r>
            <a:r>
              <a:rPr lang="en-US" sz="2400" dirty="0">
                <a:hlinkClick r:id="rId3"/>
              </a:rPr>
              <a:t>www.MiklasEmploymentLaw.com</a:t>
            </a:r>
            <a:endParaRPr lang="en-US" sz="2400" dirty="0"/>
          </a:p>
          <a:p>
            <a:pPr marL="0" indent="0">
              <a:lnSpc>
                <a:spcPct val="90000"/>
              </a:lnSpc>
              <a:buNone/>
            </a:pPr>
            <a:endParaRPr lang="en-US" sz="2400" dirty="0"/>
          </a:p>
          <a:p>
            <a:pPr marL="0" indent="0">
              <a:lnSpc>
                <a:spcPct val="90000"/>
              </a:lnSpc>
              <a:buNone/>
            </a:pPr>
            <a:endParaRPr lang="en-US" sz="2400" dirty="0"/>
          </a:p>
          <a:p>
            <a:pPr marL="0" indent="0">
              <a:lnSpc>
                <a:spcPct val="90000"/>
              </a:lnSpc>
              <a:buNone/>
            </a:pPr>
            <a:endParaRPr lang="en-US" sz="2400" dirty="0"/>
          </a:p>
          <a:p>
            <a:pPr marL="0" indent="0">
              <a:lnSpc>
                <a:spcPct val="90000"/>
              </a:lnSpc>
              <a:buNone/>
            </a:pPr>
            <a:endParaRPr lang="en-US" sz="2400" dirty="0"/>
          </a:p>
          <a:p>
            <a:pPr marL="0" indent="0">
              <a:lnSpc>
                <a:spcPct val="90000"/>
              </a:lnSpc>
              <a:buNone/>
            </a:pPr>
            <a:r>
              <a:rPr lang="en-US" sz="2400" dirty="0"/>
              <a:t>Email: </a:t>
            </a:r>
            <a:r>
              <a:rPr lang="en-US" sz="2400" dirty="0">
                <a:hlinkClick r:id="rId4"/>
              </a:rPr>
              <a:t>david@miklasemploymentlaw.com</a:t>
            </a:r>
            <a:endParaRPr lang="en-US" sz="2400" dirty="0"/>
          </a:p>
          <a:p>
            <a:pPr marL="0" indent="0">
              <a:lnSpc>
                <a:spcPct val="90000"/>
              </a:lnSpc>
              <a:buNone/>
            </a:pPr>
            <a:r>
              <a:rPr lang="en-US" sz="2400" dirty="0"/>
              <a:t>1-772-465-5111</a:t>
            </a:r>
          </a:p>
        </p:txBody>
      </p:sp>
      <p:pic>
        <p:nvPicPr>
          <p:cNvPr id="8" name="Picture 7" descr="A close up of a logo&#10;&#10;Description automatically generated">
            <a:extLst>
              <a:ext uri="{FF2B5EF4-FFF2-40B4-BE49-F238E27FC236}">
                <a16:creationId xmlns:a16="http://schemas.microsoft.com/office/drawing/2014/main" id="{18843F01-87B7-4412-89EF-399027A04B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9950" y="3539674"/>
            <a:ext cx="2737760" cy="1350629"/>
          </a:xfrm>
          <a:prstGeom prst="rect">
            <a:avLst/>
          </a:prstGeom>
        </p:spPr>
      </p:pic>
    </p:spTree>
    <p:extLst>
      <p:ext uri="{BB962C8B-B14F-4D97-AF65-F5344CB8AC3E}">
        <p14:creationId xmlns:p14="http://schemas.microsoft.com/office/powerpoint/2010/main" val="2708700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20457</TotalTime>
  <Words>2071</Words>
  <Application>Microsoft Office PowerPoint</Application>
  <PresentationFormat>Widescreen</PresentationFormat>
  <Paragraphs>223</Paragraphs>
  <Slides>227</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227</vt:i4>
      </vt:variant>
    </vt:vector>
  </HeadingPairs>
  <TitlesOfParts>
    <vt:vector size="233" baseType="lpstr">
      <vt:lpstr>Arial</vt:lpstr>
      <vt:lpstr>Calibri</vt:lpstr>
      <vt:lpstr>Calibri Light</vt:lpstr>
      <vt:lpstr>Fedra Sans Std Medium</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Inflated evaluations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not be unclear:</vt:lpstr>
      <vt:lpstr>PowerPoint Presentation</vt:lpstr>
      <vt:lpstr>PowerPoint Presentation</vt:lpstr>
      <vt:lpstr>PowerPoint Presentation</vt:lpstr>
      <vt:lpstr>PowerPoint Presentation</vt:lpstr>
      <vt:lpstr>What if employee has been drinking?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POLL:</vt:lpstr>
      <vt:lpstr>HR needs to monitor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investigation found:</vt:lpstr>
      <vt:lpstr>PowerPoint Presentation</vt:lpstr>
      <vt:lpstr>PowerPoint Presentation</vt:lpstr>
      <vt:lpstr>PowerPoint Presentation</vt:lpstr>
      <vt:lpstr>PowerPoint Presentation</vt:lpstr>
      <vt:lpstr>PowerPoint Presentation</vt:lpstr>
      <vt:lpstr>Supervisors as bystanders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Refuse to give an employee a reason for termination</vt:lpstr>
      <vt:lpstr>PowerPoint Presentation</vt:lpstr>
      <vt:lpstr>PowerPoint Presentation</vt:lpstr>
      <vt:lpstr>Telling employee terminated because wanted a change in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interactive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Confidentiality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DOL / EEOC Webinar on August 22,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Emily Miklas</cp:lastModifiedBy>
  <cp:revision>400</cp:revision>
  <dcterms:created xsi:type="dcterms:W3CDTF">2019-03-15T18:31:53Z</dcterms:created>
  <dcterms:modified xsi:type="dcterms:W3CDTF">2025-10-23T12:39:33Z</dcterms:modified>
</cp:coreProperties>
</file>